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Raleway Medium" charset="1" panose="00000000000000000000"/>
      <p:regular r:id="rId21"/>
    </p:embeddedFont>
    <p:embeddedFont>
      <p:font typeface="Raleway" charset="1" panose="00000000000000000000"/>
      <p:regular r:id="rId22"/>
    </p:embeddedFont>
    <p:embeddedFont>
      <p:font typeface="Raleway Bold" charset="1" panose="00000000000000000000"/>
      <p:regular r:id="rId23"/>
    </p:embeddedFont>
    <p:embeddedFont>
      <p:font typeface="Aileron Bold" charset="1" panose="00000800000000000000"/>
      <p:regular r:id="rId24"/>
    </p:embeddedFont>
    <p:embeddedFont>
      <p:font typeface="Aileron"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6787137" y="-1213863"/>
            <a:ext cx="11500863" cy="11500863"/>
          </a:xfrm>
          <a:custGeom>
            <a:avLst/>
            <a:gdLst/>
            <a:ahLst/>
            <a:cxnLst/>
            <a:rect r="r" b="b" t="t" l="l"/>
            <a:pathLst>
              <a:path h="11500863" w="11500863">
                <a:moveTo>
                  <a:pt x="0" y="0"/>
                </a:moveTo>
                <a:lnTo>
                  <a:pt x="11500863" y="0"/>
                </a:lnTo>
                <a:lnTo>
                  <a:pt x="11500863" y="11500863"/>
                </a:lnTo>
                <a:lnTo>
                  <a:pt x="0" y="115008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4465" y="2014066"/>
            <a:ext cx="5746778" cy="6258867"/>
          </a:xfrm>
          <a:custGeom>
            <a:avLst/>
            <a:gdLst/>
            <a:ahLst/>
            <a:cxnLst/>
            <a:rect r="r" b="b" t="t" l="l"/>
            <a:pathLst>
              <a:path h="6258867" w="5746778">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22741" y="2045478"/>
            <a:ext cx="5229655" cy="1669039"/>
          </a:xfrm>
          <a:custGeom>
            <a:avLst/>
            <a:gdLst/>
            <a:ahLst/>
            <a:cxnLst/>
            <a:rect r="r" b="b" t="t" l="l"/>
            <a:pathLst>
              <a:path h="1669039" w="5229655">
                <a:moveTo>
                  <a:pt x="0" y="0"/>
                </a:moveTo>
                <a:lnTo>
                  <a:pt x="5229655" y="0"/>
                </a:lnTo>
                <a:lnTo>
                  <a:pt x="5229655" y="1669039"/>
                </a:lnTo>
                <a:lnTo>
                  <a:pt x="0" y="1669039"/>
                </a:lnTo>
                <a:lnTo>
                  <a:pt x="0" y="0"/>
                </a:lnTo>
                <a:close/>
              </a:path>
            </a:pathLst>
          </a:custGeom>
          <a:blipFill>
            <a:blip r:embed="rId6"/>
            <a:stretch>
              <a:fillRect l="0" t="0" r="0" b="0"/>
            </a:stretch>
          </a:blipFill>
        </p:spPr>
      </p:sp>
      <p:sp>
        <p:nvSpPr>
          <p:cNvPr name="TextBox 5" id="5"/>
          <p:cNvSpPr txBox="true"/>
          <p:nvPr/>
        </p:nvSpPr>
        <p:spPr>
          <a:xfrm rot="0">
            <a:off x="8241602" y="4009792"/>
            <a:ext cx="8380612" cy="1369250"/>
          </a:xfrm>
          <a:prstGeom prst="rect">
            <a:avLst/>
          </a:prstGeom>
        </p:spPr>
        <p:txBody>
          <a:bodyPr anchor="t" rtlCol="false" tIns="0" lIns="0" bIns="0" rIns="0">
            <a:spAutoFit/>
          </a:bodyPr>
          <a:lstStyle/>
          <a:p>
            <a:pPr algn="l" marL="0" indent="0" lvl="1">
              <a:lnSpc>
                <a:spcPts val="9846"/>
              </a:lnSpc>
            </a:pPr>
            <a:r>
              <a:rPr lang="en-US" sz="10940" spc="-503">
                <a:solidFill>
                  <a:srgbClr val="FFFFFF"/>
                </a:solidFill>
                <a:latin typeface="Raleway Medium"/>
                <a:ea typeface="Raleway Medium"/>
                <a:cs typeface="Raleway Medium"/>
                <a:sym typeface="Raleway Medium"/>
              </a:rPr>
              <a:t>Sales Analysis</a:t>
            </a:r>
          </a:p>
        </p:txBody>
      </p:sp>
      <p:sp>
        <p:nvSpPr>
          <p:cNvPr name="TextBox 6" id="6"/>
          <p:cNvSpPr txBox="true"/>
          <p:nvPr/>
        </p:nvSpPr>
        <p:spPr>
          <a:xfrm rot="0">
            <a:off x="8241602" y="6268036"/>
            <a:ext cx="8380612" cy="752442"/>
          </a:xfrm>
          <a:prstGeom prst="rect">
            <a:avLst/>
          </a:prstGeom>
        </p:spPr>
        <p:txBody>
          <a:bodyPr anchor="t" rtlCol="false" tIns="0" lIns="0" bIns="0" rIns="0">
            <a:spAutoFit/>
          </a:bodyPr>
          <a:lstStyle/>
          <a:p>
            <a:pPr algn="ctr" marL="0" indent="0" lvl="1">
              <a:lnSpc>
                <a:spcPts val="5400"/>
              </a:lnSpc>
            </a:pPr>
            <a:r>
              <a:rPr lang="en-US" sz="6000" spc="-276">
                <a:solidFill>
                  <a:srgbClr val="FF9B10"/>
                </a:solidFill>
                <a:latin typeface="Raleway Medium"/>
                <a:ea typeface="Raleway Medium"/>
                <a:cs typeface="Raleway Medium"/>
                <a:sym typeface="Raleway Medium"/>
              </a:rPr>
              <a:t>Trends and challenges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sp>
        <p:nvSpPr>
          <p:cNvPr name="Freeform 2" id="2"/>
          <p:cNvSpPr/>
          <p:nvPr/>
        </p:nvSpPr>
        <p:spPr>
          <a:xfrm flipH="false" flipV="false" rot="0">
            <a:off x="10909636" y="1868939"/>
            <a:ext cx="6349664" cy="7224168"/>
          </a:xfrm>
          <a:custGeom>
            <a:avLst/>
            <a:gdLst/>
            <a:ahLst/>
            <a:cxnLst/>
            <a:rect r="r" b="b" t="t" l="l"/>
            <a:pathLst>
              <a:path h="7224168" w="6349664">
                <a:moveTo>
                  <a:pt x="0" y="0"/>
                </a:moveTo>
                <a:lnTo>
                  <a:pt x="6349664" y="0"/>
                </a:lnTo>
                <a:lnTo>
                  <a:pt x="6349664" y="7224169"/>
                </a:lnTo>
                <a:lnTo>
                  <a:pt x="0" y="7224169"/>
                </a:lnTo>
                <a:lnTo>
                  <a:pt x="0" y="0"/>
                </a:lnTo>
                <a:close/>
              </a:path>
            </a:pathLst>
          </a:custGeom>
          <a:blipFill>
            <a:blip r:embed="rId2"/>
            <a:stretch>
              <a:fillRect l="0" t="0" r="0" b="0"/>
            </a:stretch>
          </a:blipFill>
        </p:spPr>
      </p:sp>
      <p:sp>
        <p:nvSpPr>
          <p:cNvPr name="TextBox 3" id="3"/>
          <p:cNvSpPr txBox="true"/>
          <p:nvPr/>
        </p:nvSpPr>
        <p:spPr>
          <a:xfrm rot="0">
            <a:off x="1219200" y="2231514"/>
            <a:ext cx="7156561" cy="2120068"/>
          </a:xfrm>
          <a:prstGeom prst="rect">
            <a:avLst/>
          </a:prstGeom>
        </p:spPr>
        <p:txBody>
          <a:bodyPr anchor="t" rtlCol="false" tIns="0" lIns="0" bIns="0" rIns="0">
            <a:spAutoFit/>
          </a:bodyPr>
          <a:lstStyle/>
          <a:p>
            <a:pPr algn="l" marL="0" indent="0" lvl="1">
              <a:lnSpc>
                <a:spcPts val="8010"/>
              </a:lnSpc>
            </a:pPr>
            <a:r>
              <a:rPr lang="en-US" sz="8900" spc="-409">
                <a:solidFill>
                  <a:srgbClr val="FF9B10"/>
                </a:solidFill>
                <a:latin typeface="Raleway Medium"/>
                <a:ea typeface="Raleway Medium"/>
                <a:cs typeface="Raleway Medium"/>
                <a:sym typeface="Raleway Medium"/>
              </a:rPr>
              <a:t>Sales by Channel</a:t>
            </a:r>
          </a:p>
        </p:txBody>
      </p:sp>
      <p:sp>
        <p:nvSpPr>
          <p:cNvPr name="TextBox 4" id="4"/>
          <p:cNvSpPr txBox="true"/>
          <p:nvPr/>
        </p:nvSpPr>
        <p:spPr>
          <a:xfrm rot="0">
            <a:off x="1219200" y="4706924"/>
            <a:ext cx="7964241" cy="3872066"/>
          </a:xfrm>
          <a:prstGeom prst="rect">
            <a:avLst/>
          </a:prstGeom>
        </p:spPr>
        <p:txBody>
          <a:bodyPr anchor="t" rtlCol="false" tIns="0" lIns="0" bIns="0" rIns="0">
            <a:spAutoFit/>
          </a:bodyPr>
          <a:lstStyle/>
          <a:p>
            <a:pPr algn="just">
              <a:lnSpc>
                <a:spcPts val="3885"/>
              </a:lnSpc>
              <a:spcBef>
                <a:spcPct val="0"/>
              </a:spcBef>
            </a:pPr>
            <a:r>
              <a:rPr lang="en-US" sz="2775">
                <a:solidFill>
                  <a:srgbClr val="FFFFFF"/>
                </a:solidFill>
                <a:latin typeface="Raleway"/>
                <a:ea typeface="Raleway"/>
                <a:cs typeface="Raleway"/>
                <a:sym typeface="Raleway"/>
              </a:rPr>
              <a:t>Offline sales account for a higher percentage of total revenue than online sales (57.59% vs. 42.41%). This could be due to a number of factors, such as the fact that Amazon is a relatively young company and has not yet fully saturated the online retail market. It is also possible that some consumers prefer to shop in brick-and-mortar stores for certain products.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sp>
        <p:nvSpPr>
          <p:cNvPr name="Freeform 2" id="2"/>
          <p:cNvSpPr/>
          <p:nvPr/>
        </p:nvSpPr>
        <p:spPr>
          <a:xfrm flipH="false" flipV="false" rot="0">
            <a:off x="10307262" y="1643862"/>
            <a:ext cx="6952038" cy="7218783"/>
          </a:xfrm>
          <a:custGeom>
            <a:avLst/>
            <a:gdLst/>
            <a:ahLst/>
            <a:cxnLst/>
            <a:rect r="r" b="b" t="t" l="l"/>
            <a:pathLst>
              <a:path h="7218783" w="6952038">
                <a:moveTo>
                  <a:pt x="0" y="0"/>
                </a:moveTo>
                <a:lnTo>
                  <a:pt x="6952038" y="0"/>
                </a:lnTo>
                <a:lnTo>
                  <a:pt x="6952038" y="7218783"/>
                </a:lnTo>
                <a:lnTo>
                  <a:pt x="0" y="7218783"/>
                </a:lnTo>
                <a:lnTo>
                  <a:pt x="0" y="0"/>
                </a:lnTo>
                <a:close/>
              </a:path>
            </a:pathLst>
          </a:custGeom>
          <a:blipFill>
            <a:blip r:embed="rId2"/>
            <a:stretch>
              <a:fillRect l="0" t="0" r="0" b="0"/>
            </a:stretch>
          </a:blipFill>
        </p:spPr>
      </p:sp>
      <p:sp>
        <p:nvSpPr>
          <p:cNvPr name="TextBox 3" id="3"/>
          <p:cNvSpPr txBox="true"/>
          <p:nvPr/>
        </p:nvSpPr>
        <p:spPr>
          <a:xfrm rot="0">
            <a:off x="1219200" y="2523955"/>
            <a:ext cx="6692096" cy="2120068"/>
          </a:xfrm>
          <a:prstGeom prst="rect">
            <a:avLst/>
          </a:prstGeom>
        </p:spPr>
        <p:txBody>
          <a:bodyPr anchor="t" rtlCol="false" tIns="0" lIns="0" bIns="0" rIns="0">
            <a:spAutoFit/>
          </a:bodyPr>
          <a:lstStyle/>
          <a:p>
            <a:pPr algn="l" marL="0" indent="0" lvl="1">
              <a:lnSpc>
                <a:spcPts val="8010"/>
              </a:lnSpc>
            </a:pPr>
            <a:r>
              <a:rPr lang="en-US" sz="8900" spc="-409">
                <a:solidFill>
                  <a:srgbClr val="FF9B10"/>
                </a:solidFill>
                <a:latin typeface="Raleway Medium"/>
                <a:ea typeface="Raleway Medium"/>
                <a:cs typeface="Raleway Medium"/>
                <a:sym typeface="Raleway Medium"/>
              </a:rPr>
              <a:t>Sales by Order Priority</a:t>
            </a:r>
          </a:p>
        </p:txBody>
      </p:sp>
      <p:sp>
        <p:nvSpPr>
          <p:cNvPr name="TextBox 4" id="4"/>
          <p:cNvSpPr txBox="true"/>
          <p:nvPr/>
        </p:nvSpPr>
        <p:spPr>
          <a:xfrm rot="0">
            <a:off x="1219200" y="5067300"/>
            <a:ext cx="7964241" cy="3255442"/>
          </a:xfrm>
          <a:prstGeom prst="rect">
            <a:avLst/>
          </a:prstGeom>
        </p:spPr>
        <p:txBody>
          <a:bodyPr anchor="t" rtlCol="false" tIns="0" lIns="0" bIns="0" rIns="0">
            <a:spAutoFit/>
          </a:bodyPr>
          <a:lstStyle/>
          <a:p>
            <a:pPr algn="just">
              <a:lnSpc>
                <a:spcPts val="4305"/>
              </a:lnSpc>
              <a:spcBef>
                <a:spcPct val="0"/>
              </a:spcBef>
            </a:pPr>
            <a:r>
              <a:rPr lang="en-US" sz="3075">
                <a:solidFill>
                  <a:srgbClr val="FFFFFF"/>
                </a:solidFill>
                <a:latin typeface="Raleway"/>
                <a:ea typeface="Raleway"/>
                <a:cs typeface="Raleway"/>
                <a:sym typeface="Raleway"/>
              </a:rPr>
              <a:t>High-priority orders account for the largest share of total revenue (49M), followed by low-priority orders (37M) and medium-priority orders (19M). This suggests that Amazon is able to fulfill a significant number of orders quickly and efficiently.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sp>
        <p:nvSpPr>
          <p:cNvPr name="Freeform 2" id="2"/>
          <p:cNvSpPr/>
          <p:nvPr/>
        </p:nvSpPr>
        <p:spPr>
          <a:xfrm flipH="false" flipV="false" rot="0">
            <a:off x="9435054" y="1028700"/>
            <a:ext cx="7721032" cy="4625863"/>
          </a:xfrm>
          <a:custGeom>
            <a:avLst/>
            <a:gdLst/>
            <a:ahLst/>
            <a:cxnLst/>
            <a:rect r="r" b="b" t="t" l="l"/>
            <a:pathLst>
              <a:path h="4625863" w="7721032">
                <a:moveTo>
                  <a:pt x="0" y="0"/>
                </a:moveTo>
                <a:lnTo>
                  <a:pt x="7721032" y="0"/>
                </a:lnTo>
                <a:lnTo>
                  <a:pt x="7721032" y="4625863"/>
                </a:lnTo>
                <a:lnTo>
                  <a:pt x="0" y="4625863"/>
                </a:lnTo>
                <a:lnTo>
                  <a:pt x="0" y="0"/>
                </a:lnTo>
                <a:close/>
              </a:path>
            </a:pathLst>
          </a:custGeom>
          <a:blipFill>
            <a:blip r:embed="rId2"/>
            <a:stretch>
              <a:fillRect l="-10471" t="0" r="0" b="0"/>
            </a:stretch>
          </a:blipFill>
        </p:spPr>
      </p:sp>
      <p:sp>
        <p:nvSpPr>
          <p:cNvPr name="TextBox 3" id="3"/>
          <p:cNvSpPr txBox="true"/>
          <p:nvPr/>
        </p:nvSpPr>
        <p:spPr>
          <a:xfrm rot="0">
            <a:off x="1219200" y="2524944"/>
            <a:ext cx="6692096" cy="3129618"/>
          </a:xfrm>
          <a:prstGeom prst="rect">
            <a:avLst/>
          </a:prstGeom>
        </p:spPr>
        <p:txBody>
          <a:bodyPr anchor="t" rtlCol="false" tIns="0" lIns="0" bIns="0" rIns="0">
            <a:spAutoFit/>
          </a:bodyPr>
          <a:lstStyle/>
          <a:p>
            <a:pPr algn="l" marL="0" indent="0" lvl="1">
              <a:lnSpc>
                <a:spcPts val="8010"/>
              </a:lnSpc>
            </a:pPr>
            <a:r>
              <a:rPr lang="en-US" sz="8900" spc="-409">
                <a:solidFill>
                  <a:srgbClr val="FF9B10"/>
                </a:solidFill>
                <a:latin typeface="Raleway Medium"/>
                <a:ea typeface="Raleway Medium"/>
                <a:cs typeface="Raleway Medium"/>
                <a:sym typeface="Raleway Medium"/>
              </a:rPr>
              <a:t>Profit &amp; Revenue by Region</a:t>
            </a:r>
          </a:p>
        </p:txBody>
      </p:sp>
      <p:sp>
        <p:nvSpPr>
          <p:cNvPr name="TextBox 4" id="4"/>
          <p:cNvSpPr txBox="true"/>
          <p:nvPr/>
        </p:nvSpPr>
        <p:spPr>
          <a:xfrm rot="0">
            <a:off x="1219200" y="6615516"/>
            <a:ext cx="15808534" cy="1681277"/>
          </a:xfrm>
          <a:prstGeom prst="rect">
            <a:avLst/>
          </a:prstGeom>
        </p:spPr>
        <p:txBody>
          <a:bodyPr anchor="t" rtlCol="false" tIns="0" lIns="0" bIns="0" rIns="0">
            <a:spAutoFit/>
          </a:bodyPr>
          <a:lstStyle/>
          <a:p>
            <a:pPr algn="just">
              <a:lnSpc>
                <a:spcPts val="4445"/>
              </a:lnSpc>
              <a:spcBef>
                <a:spcPct val="0"/>
              </a:spcBef>
            </a:pPr>
            <a:r>
              <a:rPr lang="en-US" sz="3175">
                <a:solidFill>
                  <a:srgbClr val="FFFFFF"/>
                </a:solidFill>
                <a:latin typeface="Raleway"/>
                <a:ea typeface="Raleway"/>
                <a:cs typeface="Raleway"/>
                <a:sym typeface="Raleway"/>
              </a:rPr>
              <a:t>North America is the most profitable region for Amazon, followed by Europe and Asia. This could be due to a number of factors, such as higher consumer spending in North America or a more mature e-commerce market in the region.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sp>
        <p:nvSpPr>
          <p:cNvPr name="Freeform 2" id="2"/>
          <p:cNvSpPr/>
          <p:nvPr/>
        </p:nvSpPr>
        <p:spPr>
          <a:xfrm flipH="false" flipV="false" rot="0">
            <a:off x="10999301" y="1532589"/>
            <a:ext cx="6259999" cy="7221821"/>
          </a:xfrm>
          <a:custGeom>
            <a:avLst/>
            <a:gdLst/>
            <a:ahLst/>
            <a:cxnLst/>
            <a:rect r="r" b="b" t="t" l="l"/>
            <a:pathLst>
              <a:path h="7221821" w="6259999">
                <a:moveTo>
                  <a:pt x="0" y="0"/>
                </a:moveTo>
                <a:lnTo>
                  <a:pt x="6259999" y="0"/>
                </a:lnTo>
                <a:lnTo>
                  <a:pt x="6259999" y="7221822"/>
                </a:lnTo>
                <a:lnTo>
                  <a:pt x="0" y="7221822"/>
                </a:lnTo>
                <a:lnTo>
                  <a:pt x="0" y="0"/>
                </a:lnTo>
                <a:close/>
              </a:path>
            </a:pathLst>
          </a:custGeom>
          <a:blipFill>
            <a:blip r:embed="rId2"/>
            <a:stretch>
              <a:fillRect l="0" t="0" r="0" b="0"/>
            </a:stretch>
          </a:blipFill>
        </p:spPr>
      </p:sp>
      <p:sp>
        <p:nvSpPr>
          <p:cNvPr name="TextBox 3" id="3"/>
          <p:cNvSpPr txBox="true"/>
          <p:nvPr/>
        </p:nvSpPr>
        <p:spPr>
          <a:xfrm rot="0">
            <a:off x="1219200" y="2523955"/>
            <a:ext cx="6124417" cy="2120068"/>
          </a:xfrm>
          <a:prstGeom prst="rect">
            <a:avLst/>
          </a:prstGeom>
        </p:spPr>
        <p:txBody>
          <a:bodyPr anchor="t" rtlCol="false" tIns="0" lIns="0" bIns="0" rIns="0">
            <a:spAutoFit/>
          </a:bodyPr>
          <a:lstStyle/>
          <a:p>
            <a:pPr algn="l" marL="0" indent="0" lvl="1">
              <a:lnSpc>
                <a:spcPts val="8010"/>
              </a:lnSpc>
            </a:pPr>
            <a:r>
              <a:rPr lang="en-US" sz="8900" spc="-409">
                <a:solidFill>
                  <a:srgbClr val="FF9B10"/>
                </a:solidFill>
                <a:latin typeface="Raleway Medium"/>
                <a:ea typeface="Raleway Medium"/>
                <a:cs typeface="Raleway Medium"/>
                <a:sym typeface="Raleway Medium"/>
              </a:rPr>
              <a:t>Units Sold by Year</a:t>
            </a:r>
          </a:p>
        </p:txBody>
      </p:sp>
      <p:sp>
        <p:nvSpPr>
          <p:cNvPr name="TextBox 4" id="4"/>
          <p:cNvSpPr txBox="true"/>
          <p:nvPr/>
        </p:nvSpPr>
        <p:spPr>
          <a:xfrm rot="0">
            <a:off x="1219200" y="5376943"/>
            <a:ext cx="7964241" cy="2897639"/>
          </a:xfrm>
          <a:prstGeom prst="rect">
            <a:avLst/>
          </a:prstGeom>
        </p:spPr>
        <p:txBody>
          <a:bodyPr anchor="t" rtlCol="false" tIns="0" lIns="0" bIns="0" rIns="0">
            <a:spAutoFit/>
          </a:bodyPr>
          <a:lstStyle/>
          <a:p>
            <a:pPr algn="just">
              <a:lnSpc>
                <a:spcPts val="4585"/>
              </a:lnSpc>
              <a:spcBef>
                <a:spcPct val="0"/>
              </a:spcBef>
            </a:pPr>
            <a:r>
              <a:rPr lang="en-US" sz="3275">
                <a:solidFill>
                  <a:srgbClr val="FFFFFF"/>
                </a:solidFill>
                <a:latin typeface="Raleway"/>
                <a:ea typeface="Raleway"/>
                <a:cs typeface="Raleway"/>
                <a:sym typeface="Raleway"/>
              </a:rPr>
              <a:t>The number of units sold by Amazon has been increasing steadily over the past few years. This suggests that Amazon is growing its market share in the online retail industry.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sp>
        <p:nvSpPr>
          <p:cNvPr name="Freeform 2" id="2"/>
          <p:cNvSpPr/>
          <p:nvPr/>
        </p:nvSpPr>
        <p:spPr>
          <a:xfrm flipH="false" flipV="false" rot="0">
            <a:off x="11461963" y="2465234"/>
            <a:ext cx="5797337" cy="5164900"/>
          </a:xfrm>
          <a:custGeom>
            <a:avLst/>
            <a:gdLst/>
            <a:ahLst/>
            <a:cxnLst/>
            <a:rect r="r" b="b" t="t" l="l"/>
            <a:pathLst>
              <a:path h="5164900" w="5797337">
                <a:moveTo>
                  <a:pt x="0" y="0"/>
                </a:moveTo>
                <a:lnTo>
                  <a:pt x="5797337" y="0"/>
                </a:lnTo>
                <a:lnTo>
                  <a:pt x="5797337" y="5164901"/>
                </a:lnTo>
                <a:lnTo>
                  <a:pt x="0" y="51649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219200" y="1316951"/>
            <a:ext cx="9310288" cy="2120068"/>
          </a:xfrm>
          <a:prstGeom prst="rect">
            <a:avLst/>
          </a:prstGeom>
        </p:spPr>
        <p:txBody>
          <a:bodyPr anchor="t" rtlCol="false" tIns="0" lIns="0" bIns="0" rIns="0">
            <a:spAutoFit/>
          </a:bodyPr>
          <a:lstStyle/>
          <a:p>
            <a:pPr algn="l" marL="0" indent="0" lvl="1">
              <a:lnSpc>
                <a:spcPts val="8010"/>
              </a:lnSpc>
            </a:pPr>
            <a:r>
              <a:rPr lang="en-US" sz="8900" spc="-409">
                <a:solidFill>
                  <a:srgbClr val="FF9B10"/>
                </a:solidFill>
                <a:latin typeface="Raleway Medium"/>
                <a:ea typeface="Raleway Medium"/>
                <a:cs typeface="Raleway Medium"/>
                <a:sym typeface="Raleway Medium"/>
              </a:rPr>
              <a:t>My Recommendations </a:t>
            </a:r>
          </a:p>
        </p:txBody>
      </p:sp>
      <p:sp>
        <p:nvSpPr>
          <p:cNvPr name="TextBox 4" id="4"/>
          <p:cNvSpPr txBox="true"/>
          <p:nvPr/>
        </p:nvSpPr>
        <p:spPr>
          <a:xfrm rot="0">
            <a:off x="3257902" y="3884662"/>
            <a:ext cx="7522927" cy="1163022"/>
          </a:xfrm>
          <a:prstGeom prst="rect">
            <a:avLst/>
          </a:prstGeom>
        </p:spPr>
        <p:txBody>
          <a:bodyPr anchor="t" rtlCol="false" tIns="0" lIns="0" bIns="0" rIns="0">
            <a:spAutoFit/>
          </a:bodyPr>
          <a:lstStyle/>
          <a:p>
            <a:pPr algn="just">
              <a:lnSpc>
                <a:spcPts val="3080"/>
              </a:lnSpc>
              <a:spcBef>
                <a:spcPct val="0"/>
              </a:spcBef>
            </a:pPr>
            <a:r>
              <a:rPr lang="en-US" sz="2200">
                <a:solidFill>
                  <a:srgbClr val="FFFFFF"/>
                </a:solidFill>
                <a:latin typeface="Raleway Bold"/>
                <a:ea typeface="Raleway Bold"/>
                <a:cs typeface="Raleway Bold"/>
                <a:sym typeface="Raleway Bold"/>
              </a:rPr>
              <a:t>Quarter 1 Promotions:</a:t>
            </a:r>
            <a:r>
              <a:rPr lang="en-US" sz="2200">
                <a:solidFill>
                  <a:srgbClr val="FFFFFF"/>
                </a:solidFill>
                <a:latin typeface="Raleway"/>
                <a:ea typeface="Raleway"/>
                <a:cs typeface="Raleway"/>
                <a:sym typeface="Raleway"/>
              </a:rPr>
              <a:t> Introduce special offers in March, such as clearance sales or special bonanzas, and during the December Christmas season to boost revenue.</a:t>
            </a:r>
          </a:p>
        </p:txBody>
      </p:sp>
      <p:sp>
        <p:nvSpPr>
          <p:cNvPr name="TextBox 5" id="5"/>
          <p:cNvSpPr txBox="true"/>
          <p:nvPr/>
        </p:nvSpPr>
        <p:spPr>
          <a:xfrm rot="0">
            <a:off x="1219200" y="3941844"/>
            <a:ext cx="1676876" cy="1125395"/>
          </a:xfrm>
          <a:prstGeom prst="rect">
            <a:avLst/>
          </a:prstGeom>
        </p:spPr>
        <p:txBody>
          <a:bodyPr anchor="t" rtlCol="false" tIns="0" lIns="0" bIns="0" rIns="0">
            <a:spAutoFit/>
          </a:bodyPr>
          <a:lstStyle/>
          <a:p>
            <a:pPr algn="l" marL="0" indent="0" lvl="1">
              <a:lnSpc>
                <a:spcPts val="8137"/>
              </a:lnSpc>
            </a:pPr>
            <a:r>
              <a:rPr lang="en-US" sz="9041" spc="-415">
                <a:solidFill>
                  <a:srgbClr val="FFFFFF"/>
                </a:solidFill>
                <a:latin typeface="Raleway Medium"/>
                <a:ea typeface="Raleway Medium"/>
                <a:cs typeface="Raleway Medium"/>
                <a:sym typeface="Raleway Medium"/>
              </a:rPr>
              <a:t>01.</a:t>
            </a:r>
          </a:p>
        </p:txBody>
      </p:sp>
      <p:sp>
        <p:nvSpPr>
          <p:cNvPr name="TextBox 6" id="6"/>
          <p:cNvSpPr txBox="true"/>
          <p:nvPr/>
        </p:nvSpPr>
        <p:spPr>
          <a:xfrm rot="0">
            <a:off x="1219200" y="5442830"/>
            <a:ext cx="1676876" cy="1125395"/>
          </a:xfrm>
          <a:prstGeom prst="rect">
            <a:avLst/>
          </a:prstGeom>
        </p:spPr>
        <p:txBody>
          <a:bodyPr anchor="t" rtlCol="false" tIns="0" lIns="0" bIns="0" rIns="0">
            <a:spAutoFit/>
          </a:bodyPr>
          <a:lstStyle/>
          <a:p>
            <a:pPr algn="l" marL="0" indent="0" lvl="1">
              <a:lnSpc>
                <a:spcPts val="8137"/>
              </a:lnSpc>
            </a:pPr>
            <a:r>
              <a:rPr lang="en-US" sz="9041" spc="-415">
                <a:solidFill>
                  <a:srgbClr val="FFFFFF"/>
                </a:solidFill>
                <a:latin typeface="Raleway Medium"/>
                <a:ea typeface="Raleway Medium"/>
                <a:cs typeface="Raleway Medium"/>
                <a:sym typeface="Raleway Medium"/>
              </a:rPr>
              <a:t>02.</a:t>
            </a:r>
          </a:p>
        </p:txBody>
      </p:sp>
      <p:sp>
        <p:nvSpPr>
          <p:cNvPr name="TextBox 7" id="7"/>
          <p:cNvSpPr txBox="true"/>
          <p:nvPr/>
        </p:nvSpPr>
        <p:spPr>
          <a:xfrm rot="0">
            <a:off x="1219200" y="6943816"/>
            <a:ext cx="1676876" cy="1125395"/>
          </a:xfrm>
          <a:prstGeom prst="rect">
            <a:avLst/>
          </a:prstGeom>
        </p:spPr>
        <p:txBody>
          <a:bodyPr anchor="t" rtlCol="false" tIns="0" lIns="0" bIns="0" rIns="0">
            <a:spAutoFit/>
          </a:bodyPr>
          <a:lstStyle/>
          <a:p>
            <a:pPr algn="l" marL="0" indent="0" lvl="1">
              <a:lnSpc>
                <a:spcPts val="8137"/>
              </a:lnSpc>
            </a:pPr>
            <a:r>
              <a:rPr lang="en-US" sz="9041" spc="-415">
                <a:solidFill>
                  <a:srgbClr val="FFFFFF"/>
                </a:solidFill>
                <a:latin typeface="Raleway Medium"/>
                <a:ea typeface="Raleway Medium"/>
                <a:cs typeface="Raleway Medium"/>
                <a:sym typeface="Raleway Medium"/>
              </a:rPr>
              <a:t>03.</a:t>
            </a:r>
          </a:p>
        </p:txBody>
      </p:sp>
      <p:sp>
        <p:nvSpPr>
          <p:cNvPr name="TextBox 8" id="8"/>
          <p:cNvSpPr txBox="true"/>
          <p:nvPr/>
        </p:nvSpPr>
        <p:spPr>
          <a:xfrm rot="0">
            <a:off x="1219200" y="8574037"/>
            <a:ext cx="1676876" cy="1125395"/>
          </a:xfrm>
          <a:prstGeom prst="rect">
            <a:avLst/>
          </a:prstGeom>
        </p:spPr>
        <p:txBody>
          <a:bodyPr anchor="t" rtlCol="false" tIns="0" lIns="0" bIns="0" rIns="0">
            <a:spAutoFit/>
          </a:bodyPr>
          <a:lstStyle/>
          <a:p>
            <a:pPr algn="l" marL="0" indent="0" lvl="1">
              <a:lnSpc>
                <a:spcPts val="8137"/>
              </a:lnSpc>
            </a:pPr>
            <a:r>
              <a:rPr lang="en-US" sz="9041" spc="-415">
                <a:solidFill>
                  <a:srgbClr val="FFFFFF"/>
                </a:solidFill>
                <a:latin typeface="Raleway Medium"/>
                <a:ea typeface="Raleway Medium"/>
                <a:cs typeface="Raleway Medium"/>
                <a:sym typeface="Raleway Medium"/>
              </a:rPr>
              <a:t>04.</a:t>
            </a:r>
          </a:p>
        </p:txBody>
      </p:sp>
      <p:sp>
        <p:nvSpPr>
          <p:cNvPr name="TextBox 9" id="9"/>
          <p:cNvSpPr txBox="true"/>
          <p:nvPr/>
        </p:nvSpPr>
        <p:spPr>
          <a:xfrm rot="0">
            <a:off x="3257902" y="5440159"/>
            <a:ext cx="7522927" cy="1163022"/>
          </a:xfrm>
          <a:prstGeom prst="rect">
            <a:avLst/>
          </a:prstGeom>
        </p:spPr>
        <p:txBody>
          <a:bodyPr anchor="t" rtlCol="false" tIns="0" lIns="0" bIns="0" rIns="0">
            <a:spAutoFit/>
          </a:bodyPr>
          <a:lstStyle/>
          <a:p>
            <a:pPr algn="just">
              <a:lnSpc>
                <a:spcPts val="3080"/>
              </a:lnSpc>
              <a:spcBef>
                <a:spcPct val="0"/>
              </a:spcBef>
            </a:pPr>
            <a:r>
              <a:rPr lang="en-US" sz="2200">
                <a:solidFill>
                  <a:srgbClr val="FFFFFF"/>
                </a:solidFill>
                <a:latin typeface="Raleway Bold"/>
                <a:ea typeface="Raleway Bold"/>
                <a:cs typeface="Raleway Bold"/>
                <a:sym typeface="Raleway Bold"/>
              </a:rPr>
              <a:t>Online Sales Strategies:</a:t>
            </a:r>
            <a:r>
              <a:rPr lang="en-US" sz="2200">
                <a:solidFill>
                  <a:srgbClr val="FFFFFF"/>
                </a:solidFill>
                <a:latin typeface="Raleway"/>
                <a:ea typeface="Raleway"/>
                <a:cs typeface="Raleway"/>
                <a:sym typeface="Raleway"/>
              </a:rPr>
              <a:t> Implement "Buy One Get One" offers and prioritize critical orders to increase customer attraction and generate higher revenue.</a:t>
            </a:r>
          </a:p>
        </p:txBody>
      </p:sp>
      <p:sp>
        <p:nvSpPr>
          <p:cNvPr name="TextBox 10" id="10"/>
          <p:cNvSpPr txBox="true"/>
          <p:nvPr/>
        </p:nvSpPr>
        <p:spPr>
          <a:xfrm rot="0">
            <a:off x="3257902" y="7079225"/>
            <a:ext cx="7522927" cy="772596"/>
          </a:xfrm>
          <a:prstGeom prst="rect">
            <a:avLst/>
          </a:prstGeom>
        </p:spPr>
        <p:txBody>
          <a:bodyPr anchor="t" rtlCol="false" tIns="0" lIns="0" bIns="0" rIns="0">
            <a:spAutoFit/>
          </a:bodyPr>
          <a:lstStyle/>
          <a:p>
            <a:pPr algn="just">
              <a:lnSpc>
                <a:spcPts val="3080"/>
              </a:lnSpc>
              <a:spcBef>
                <a:spcPct val="0"/>
              </a:spcBef>
            </a:pPr>
            <a:r>
              <a:rPr lang="en-US" sz="2200">
                <a:solidFill>
                  <a:srgbClr val="FFFFFF"/>
                </a:solidFill>
                <a:latin typeface="Raleway Bold"/>
                <a:ea typeface="Raleway Bold"/>
                <a:cs typeface="Raleway Bold"/>
                <a:sym typeface="Raleway Bold"/>
              </a:rPr>
              <a:t>W</a:t>
            </a:r>
            <a:r>
              <a:rPr lang="en-US" sz="2200">
                <a:solidFill>
                  <a:srgbClr val="FFFFFF"/>
                </a:solidFill>
                <a:latin typeface="Raleway Bold"/>
                <a:ea typeface="Raleway Bold"/>
                <a:cs typeface="Raleway Bold"/>
                <a:sym typeface="Raleway Bold"/>
              </a:rPr>
              <a:t>eekend Promotions:</a:t>
            </a:r>
            <a:r>
              <a:rPr lang="en-US" sz="2200">
                <a:solidFill>
                  <a:srgbClr val="FFFFFF"/>
                </a:solidFill>
                <a:latin typeface="Raleway"/>
                <a:ea typeface="Raleway"/>
                <a:cs typeface="Raleway"/>
                <a:sym typeface="Raleway"/>
              </a:rPr>
              <a:t> Highlight weekend discount sales, especially on fruits, to drive higher sales.</a:t>
            </a:r>
          </a:p>
        </p:txBody>
      </p:sp>
      <p:sp>
        <p:nvSpPr>
          <p:cNvPr name="TextBox 11" id="11"/>
          <p:cNvSpPr txBox="true"/>
          <p:nvPr/>
        </p:nvSpPr>
        <p:spPr>
          <a:xfrm rot="0">
            <a:off x="3257902" y="8602798"/>
            <a:ext cx="7522927" cy="772596"/>
          </a:xfrm>
          <a:prstGeom prst="rect">
            <a:avLst/>
          </a:prstGeom>
        </p:spPr>
        <p:txBody>
          <a:bodyPr anchor="t" rtlCol="false" tIns="0" lIns="0" bIns="0" rIns="0">
            <a:spAutoFit/>
          </a:bodyPr>
          <a:lstStyle/>
          <a:p>
            <a:pPr algn="just">
              <a:lnSpc>
                <a:spcPts val="3080"/>
              </a:lnSpc>
              <a:spcBef>
                <a:spcPct val="0"/>
              </a:spcBef>
            </a:pPr>
            <a:r>
              <a:rPr lang="en-US" sz="2200">
                <a:solidFill>
                  <a:srgbClr val="FFFFFF"/>
                </a:solidFill>
                <a:latin typeface="Raleway Bold"/>
                <a:ea typeface="Raleway Bold"/>
                <a:cs typeface="Raleway Bold"/>
                <a:sym typeface="Raleway Bold"/>
              </a:rPr>
              <a:t>Regional Focus:</a:t>
            </a:r>
            <a:r>
              <a:rPr lang="en-US" sz="2200">
                <a:solidFill>
                  <a:srgbClr val="FFFFFF"/>
                </a:solidFill>
                <a:latin typeface="Raleway"/>
                <a:ea typeface="Raleway"/>
                <a:cs typeface="Raleway"/>
                <a:sym typeface="Raleway"/>
              </a:rPr>
              <a:t> Increase promotional offers in the North American region to address low sales and revenue.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6F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749625" y="-783256"/>
            <a:ext cx="11853512" cy="11853512"/>
          </a:xfrm>
          <a:custGeom>
            <a:avLst/>
            <a:gdLst/>
            <a:ahLst/>
            <a:cxnLst/>
            <a:rect r="r" b="b" t="t" l="l"/>
            <a:pathLst>
              <a:path h="11853512" w="11853512">
                <a:moveTo>
                  <a:pt x="0" y="0"/>
                </a:moveTo>
                <a:lnTo>
                  <a:pt x="11853512" y="0"/>
                </a:lnTo>
                <a:lnTo>
                  <a:pt x="11853512"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83463" y="2742060"/>
            <a:ext cx="8144502" cy="5212455"/>
          </a:xfrm>
          <a:prstGeom prst="rect">
            <a:avLst/>
          </a:prstGeom>
        </p:spPr>
        <p:txBody>
          <a:bodyPr anchor="t" rtlCol="false" tIns="0" lIns="0" bIns="0" rIns="0">
            <a:spAutoFit/>
          </a:bodyPr>
          <a:lstStyle/>
          <a:p>
            <a:pPr algn="l" marL="0" indent="0" lvl="1">
              <a:lnSpc>
                <a:spcPts val="13331"/>
              </a:lnSpc>
            </a:pPr>
            <a:r>
              <a:rPr lang="en-US" sz="14812" spc="-681">
                <a:solidFill>
                  <a:srgbClr val="FF9B10"/>
                </a:solidFill>
                <a:latin typeface="Raleway Medium"/>
                <a:ea typeface="Raleway Medium"/>
                <a:cs typeface="Raleway Medium"/>
                <a:sym typeface="Raleway Medium"/>
              </a:rPr>
              <a:t>Thank you very much!</a:t>
            </a:r>
          </a:p>
        </p:txBody>
      </p:sp>
      <p:sp>
        <p:nvSpPr>
          <p:cNvPr name="TextBox 4" id="4"/>
          <p:cNvSpPr txBox="true"/>
          <p:nvPr/>
        </p:nvSpPr>
        <p:spPr>
          <a:xfrm rot="0">
            <a:off x="1028700" y="1094456"/>
            <a:ext cx="9179504" cy="411416"/>
          </a:xfrm>
          <a:prstGeom prst="rect">
            <a:avLst/>
          </a:prstGeom>
        </p:spPr>
        <p:txBody>
          <a:bodyPr anchor="t" rtlCol="false" tIns="0" lIns="0" bIns="0" rIns="0">
            <a:spAutoFit/>
          </a:bodyPr>
          <a:lstStyle/>
          <a:p>
            <a:pPr algn="l" marL="0" indent="0" lvl="1">
              <a:lnSpc>
                <a:spcPts val="2970"/>
              </a:lnSpc>
            </a:pPr>
            <a:r>
              <a:rPr lang="en-US" sz="3300" spc="-151">
                <a:solidFill>
                  <a:srgbClr val="FF9B10"/>
                </a:solidFill>
                <a:latin typeface="Raleway Medium"/>
                <a:ea typeface="Raleway Medium"/>
                <a:cs typeface="Raleway Medium"/>
                <a:sym typeface="Raleway Medium"/>
              </a:rPr>
              <a:t>Presented by Ojas Chaudhary</a:t>
            </a:r>
          </a:p>
        </p:txBody>
      </p:sp>
      <p:sp>
        <p:nvSpPr>
          <p:cNvPr name="Freeform 5" id="5"/>
          <p:cNvSpPr/>
          <p:nvPr/>
        </p:nvSpPr>
        <p:spPr>
          <a:xfrm flipH="false" flipV="false" rot="0">
            <a:off x="11867657" y="1376536"/>
            <a:ext cx="5561408" cy="7533927"/>
          </a:xfrm>
          <a:custGeom>
            <a:avLst/>
            <a:gdLst/>
            <a:ahLst/>
            <a:cxnLst/>
            <a:rect r="r" b="b" t="t" l="l"/>
            <a:pathLst>
              <a:path h="7533927" w="5561408">
                <a:moveTo>
                  <a:pt x="0" y="0"/>
                </a:moveTo>
                <a:lnTo>
                  <a:pt x="5561408" y="0"/>
                </a:lnTo>
                <a:lnTo>
                  <a:pt x="5561408" y="7533928"/>
                </a:lnTo>
                <a:lnTo>
                  <a:pt x="0" y="75339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sp>
        <p:nvSpPr>
          <p:cNvPr name="Freeform 2" id="2"/>
          <p:cNvSpPr/>
          <p:nvPr/>
        </p:nvSpPr>
        <p:spPr>
          <a:xfrm flipH="false" flipV="false" rot="0">
            <a:off x="9918351" y="1564545"/>
            <a:ext cx="6270790" cy="6446606"/>
          </a:xfrm>
          <a:custGeom>
            <a:avLst/>
            <a:gdLst/>
            <a:ahLst/>
            <a:cxnLst/>
            <a:rect r="r" b="b" t="t" l="l"/>
            <a:pathLst>
              <a:path h="6446606" w="6270790">
                <a:moveTo>
                  <a:pt x="0" y="0"/>
                </a:moveTo>
                <a:lnTo>
                  <a:pt x="6270790" y="0"/>
                </a:lnTo>
                <a:lnTo>
                  <a:pt x="6270790" y="6446607"/>
                </a:lnTo>
                <a:lnTo>
                  <a:pt x="0" y="6446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2695291"/>
            <a:ext cx="7924800" cy="1249343"/>
          </a:xfrm>
          <a:prstGeom prst="rect">
            <a:avLst/>
          </a:prstGeom>
        </p:spPr>
        <p:txBody>
          <a:bodyPr anchor="t" rtlCol="false" tIns="0" lIns="0" bIns="0" rIns="0">
            <a:spAutoFit/>
          </a:bodyPr>
          <a:lstStyle/>
          <a:p>
            <a:pPr algn="l" marL="0" indent="0" lvl="1">
              <a:lnSpc>
                <a:spcPts val="9037"/>
              </a:lnSpc>
            </a:pPr>
            <a:r>
              <a:rPr lang="en-US" sz="10041" spc="-461">
                <a:solidFill>
                  <a:srgbClr val="FF9B10"/>
                </a:solidFill>
                <a:latin typeface="Raleway Medium"/>
                <a:ea typeface="Raleway Medium"/>
                <a:cs typeface="Raleway Medium"/>
                <a:sym typeface="Raleway Medium"/>
              </a:rPr>
              <a:t>Introduction</a:t>
            </a:r>
          </a:p>
        </p:txBody>
      </p:sp>
      <p:sp>
        <p:nvSpPr>
          <p:cNvPr name="TextBox 4" id="4"/>
          <p:cNvSpPr txBox="true"/>
          <p:nvPr/>
        </p:nvSpPr>
        <p:spPr>
          <a:xfrm rot="0">
            <a:off x="1028700" y="4314884"/>
            <a:ext cx="7924800" cy="4947590"/>
          </a:xfrm>
          <a:prstGeom prst="rect">
            <a:avLst/>
          </a:prstGeom>
        </p:spPr>
        <p:txBody>
          <a:bodyPr anchor="t" rtlCol="false" tIns="0" lIns="0" bIns="0" rIns="0">
            <a:spAutoFit/>
          </a:bodyPr>
          <a:lstStyle/>
          <a:p>
            <a:pPr algn="just">
              <a:lnSpc>
                <a:spcPts val="3954"/>
              </a:lnSpc>
              <a:spcBef>
                <a:spcPct val="0"/>
              </a:spcBef>
            </a:pPr>
            <a:r>
              <a:rPr lang="en-US" sz="2824" spc="-129">
                <a:solidFill>
                  <a:srgbClr val="FFFFFF"/>
                </a:solidFill>
                <a:latin typeface="Raleway"/>
                <a:ea typeface="Raleway"/>
                <a:cs typeface="Raleway"/>
                <a:sym typeface="Raleway"/>
              </a:rPr>
              <a:t>Amazon was founded on July 5, 1994, by Jeff Bezos in Bellevue, Washington. It is an American multinational technology company, engaged in e-commerce, cloud computing, online advertising, digital streaming, and artificial intelligence. The company has multiple subsidiaries, including Amazon Web Services, providing cloud computing, Zoox, a self-driving car division, Kuiper Systems, a satellite Internet provider, and Amazon Lab126, a computer hardware R&amp;D provider.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4090627" y="5405290"/>
            <a:ext cx="6567558" cy="3490098"/>
            <a:chOff x="0" y="0"/>
            <a:chExt cx="1729727" cy="919203"/>
          </a:xfrm>
        </p:grpSpPr>
        <p:sp>
          <p:nvSpPr>
            <p:cNvPr name="Freeform 3" id="3"/>
            <p:cNvSpPr/>
            <p:nvPr/>
          </p:nvSpPr>
          <p:spPr>
            <a:xfrm flipH="false" flipV="false" rot="0">
              <a:off x="0" y="0"/>
              <a:ext cx="1729727" cy="919203"/>
            </a:xfrm>
            <a:custGeom>
              <a:avLst/>
              <a:gdLst/>
              <a:ahLst/>
              <a:cxnLst/>
              <a:rect r="r" b="b" t="t" l="l"/>
              <a:pathLst>
                <a:path h="919203" w="1729727">
                  <a:moveTo>
                    <a:pt x="0" y="0"/>
                  </a:moveTo>
                  <a:lnTo>
                    <a:pt x="1729727" y="0"/>
                  </a:lnTo>
                  <a:lnTo>
                    <a:pt x="1729727" y="919203"/>
                  </a:lnTo>
                  <a:lnTo>
                    <a:pt x="0" y="919203"/>
                  </a:lnTo>
                  <a:close/>
                </a:path>
              </a:pathLst>
            </a:custGeom>
            <a:solidFill>
              <a:srgbClr val="08303A"/>
            </a:solidFill>
          </p:spPr>
        </p:sp>
        <p:sp>
          <p:nvSpPr>
            <p:cNvPr name="TextBox 4" id="4"/>
            <p:cNvSpPr txBox="true"/>
            <p:nvPr/>
          </p:nvSpPr>
          <p:spPr>
            <a:xfrm>
              <a:off x="0" y="-38100"/>
              <a:ext cx="1729727" cy="95730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3554022" y="8148968"/>
            <a:ext cx="2578459" cy="2320274"/>
            <a:chOff x="0" y="0"/>
            <a:chExt cx="679100" cy="611101"/>
          </a:xfrm>
        </p:grpSpPr>
        <p:sp>
          <p:nvSpPr>
            <p:cNvPr name="Freeform 6" id="6"/>
            <p:cNvSpPr/>
            <p:nvPr/>
          </p:nvSpPr>
          <p:spPr>
            <a:xfrm flipH="false" flipV="false" rot="0">
              <a:off x="0" y="0"/>
              <a:ext cx="679100" cy="611101"/>
            </a:xfrm>
            <a:custGeom>
              <a:avLst/>
              <a:gdLst/>
              <a:ahLst/>
              <a:cxnLst/>
              <a:rect r="r" b="b" t="t" l="l"/>
              <a:pathLst>
                <a:path h="611101" w="679100">
                  <a:moveTo>
                    <a:pt x="0" y="0"/>
                  </a:moveTo>
                  <a:lnTo>
                    <a:pt x="679100" y="0"/>
                  </a:lnTo>
                  <a:lnTo>
                    <a:pt x="679100" y="611101"/>
                  </a:lnTo>
                  <a:lnTo>
                    <a:pt x="0" y="611101"/>
                  </a:lnTo>
                  <a:close/>
                </a:path>
              </a:pathLst>
            </a:custGeom>
            <a:solidFill>
              <a:srgbClr val="FF9B10"/>
            </a:solidFill>
          </p:spPr>
        </p:sp>
        <p:sp>
          <p:nvSpPr>
            <p:cNvPr name="TextBox 7" id="7"/>
            <p:cNvSpPr txBox="true"/>
            <p:nvPr/>
          </p:nvSpPr>
          <p:spPr>
            <a:xfrm>
              <a:off x="0" y="-38100"/>
              <a:ext cx="679100" cy="6492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5714590" y="1256558"/>
            <a:ext cx="3816468" cy="1403536"/>
            <a:chOff x="0" y="0"/>
            <a:chExt cx="1005160" cy="369656"/>
          </a:xfrm>
        </p:grpSpPr>
        <p:sp>
          <p:nvSpPr>
            <p:cNvPr name="Freeform 9" id="9"/>
            <p:cNvSpPr/>
            <p:nvPr/>
          </p:nvSpPr>
          <p:spPr>
            <a:xfrm flipH="false" flipV="false" rot="0">
              <a:off x="0" y="0"/>
              <a:ext cx="1005160" cy="369656"/>
            </a:xfrm>
            <a:custGeom>
              <a:avLst/>
              <a:gdLst/>
              <a:ahLst/>
              <a:cxnLst/>
              <a:rect r="r" b="b" t="t" l="l"/>
              <a:pathLst>
                <a:path h="369656" w="1005160">
                  <a:moveTo>
                    <a:pt x="0" y="0"/>
                  </a:moveTo>
                  <a:lnTo>
                    <a:pt x="1005160" y="0"/>
                  </a:lnTo>
                  <a:lnTo>
                    <a:pt x="1005160" y="369656"/>
                  </a:lnTo>
                  <a:lnTo>
                    <a:pt x="0" y="369656"/>
                  </a:lnTo>
                  <a:close/>
                </a:path>
              </a:pathLst>
            </a:custGeom>
            <a:solidFill>
              <a:srgbClr val="FF9B10"/>
            </a:solidFill>
          </p:spPr>
        </p:sp>
        <p:sp>
          <p:nvSpPr>
            <p:cNvPr name="TextBox 10" id="10"/>
            <p:cNvSpPr txBox="true"/>
            <p:nvPr/>
          </p:nvSpPr>
          <p:spPr>
            <a:xfrm>
              <a:off x="0" y="-38100"/>
              <a:ext cx="1005160" cy="407756"/>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0989451" y="-1414852"/>
            <a:ext cx="4539321" cy="6746357"/>
            <a:chOff x="0" y="0"/>
            <a:chExt cx="1195541" cy="1776818"/>
          </a:xfrm>
        </p:grpSpPr>
        <p:sp>
          <p:nvSpPr>
            <p:cNvPr name="Freeform 12" id="12"/>
            <p:cNvSpPr/>
            <p:nvPr/>
          </p:nvSpPr>
          <p:spPr>
            <a:xfrm flipH="false" flipV="false" rot="0">
              <a:off x="0" y="0"/>
              <a:ext cx="1195541" cy="1776818"/>
            </a:xfrm>
            <a:custGeom>
              <a:avLst/>
              <a:gdLst/>
              <a:ahLst/>
              <a:cxnLst/>
              <a:rect r="r" b="b" t="t" l="l"/>
              <a:pathLst>
                <a:path h="1776818" w="1195541">
                  <a:moveTo>
                    <a:pt x="0" y="0"/>
                  </a:moveTo>
                  <a:lnTo>
                    <a:pt x="1195541" y="0"/>
                  </a:lnTo>
                  <a:lnTo>
                    <a:pt x="1195541" y="1776818"/>
                  </a:lnTo>
                  <a:lnTo>
                    <a:pt x="0" y="1776818"/>
                  </a:lnTo>
                  <a:close/>
                </a:path>
              </a:pathLst>
            </a:custGeom>
            <a:solidFill>
              <a:srgbClr val="08303A"/>
            </a:solidFill>
          </p:spPr>
        </p:sp>
        <p:sp>
          <p:nvSpPr>
            <p:cNvPr name="TextBox 13" id="13"/>
            <p:cNvSpPr txBox="true"/>
            <p:nvPr/>
          </p:nvSpPr>
          <p:spPr>
            <a:xfrm>
              <a:off x="0" y="-38100"/>
              <a:ext cx="1195541" cy="1814918"/>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628839" y="4227987"/>
            <a:ext cx="4214413" cy="4114800"/>
          </a:xfrm>
          <a:custGeom>
            <a:avLst/>
            <a:gdLst/>
            <a:ahLst/>
            <a:cxnLst/>
            <a:rect r="r" b="b" t="t" l="l"/>
            <a:pathLst>
              <a:path h="4114800" w="4214413">
                <a:moveTo>
                  <a:pt x="0" y="0"/>
                </a:moveTo>
                <a:lnTo>
                  <a:pt x="4214413" y="0"/>
                </a:lnTo>
                <a:lnTo>
                  <a:pt x="421441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219200" y="1608157"/>
            <a:ext cx="7924800" cy="3535343"/>
          </a:xfrm>
          <a:prstGeom prst="rect">
            <a:avLst/>
          </a:prstGeom>
        </p:spPr>
        <p:txBody>
          <a:bodyPr anchor="t" rtlCol="false" tIns="0" lIns="0" bIns="0" rIns="0">
            <a:spAutoFit/>
          </a:bodyPr>
          <a:lstStyle/>
          <a:p>
            <a:pPr algn="l" marL="0" indent="0" lvl="1">
              <a:lnSpc>
                <a:spcPts val="9037"/>
              </a:lnSpc>
            </a:pPr>
            <a:r>
              <a:rPr lang="en-US" sz="10041" spc="-461">
                <a:solidFill>
                  <a:srgbClr val="08303A"/>
                </a:solidFill>
                <a:latin typeface="Raleway Medium"/>
                <a:ea typeface="Raleway Medium"/>
                <a:cs typeface="Raleway Medium"/>
                <a:sym typeface="Raleway Medium"/>
              </a:rPr>
              <a:t>Business Problem Statement</a:t>
            </a:r>
          </a:p>
        </p:txBody>
      </p:sp>
      <p:sp>
        <p:nvSpPr>
          <p:cNvPr name="TextBox 16" id="16"/>
          <p:cNvSpPr txBox="true"/>
          <p:nvPr/>
        </p:nvSpPr>
        <p:spPr>
          <a:xfrm rot="0">
            <a:off x="1219200" y="5444745"/>
            <a:ext cx="7428579" cy="2733517"/>
          </a:xfrm>
          <a:prstGeom prst="rect">
            <a:avLst/>
          </a:prstGeom>
        </p:spPr>
        <p:txBody>
          <a:bodyPr anchor="t" rtlCol="false" tIns="0" lIns="0" bIns="0" rIns="0">
            <a:spAutoFit/>
          </a:bodyPr>
          <a:lstStyle/>
          <a:p>
            <a:pPr algn="just">
              <a:lnSpc>
                <a:spcPts val="3639"/>
              </a:lnSpc>
              <a:spcBef>
                <a:spcPct val="0"/>
              </a:spcBef>
            </a:pPr>
            <a:r>
              <a:rPr lang="en-US" sz="2599">
                <a:solidFill>
                  <a:srgbClr val="08303A"/>
                </a:solidFill>
                <a:latin typeface="Raleway"/>
                <a:ea typeface="Raleway"/>
                <a:cs typeface="Raleway"/>
                <a:sym typeface="Raleway"/>
              </a:rPr>
              <a:t>Sales management has gained importance to meet increasing competition and the need for improved methods of distribution to reduce cost and to increase profits. Find key metrics and factors and show the meaningful relationships between attributes.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sp>
        <p:nvSpPr>
          <p:cNvPr name="Freeform 2" id="2"/>
          <p:cNvSpPr/>
          <p:nvPr/>
        </p:nvSpPr>
        <p:spPr>
          <a:xfrm flipH="false" flipV="false" rot="0">
            <a:off x="13949444" y="7809427"/>
            <a:ext cx="5277926" cy="4404669"/>
          </a:xfrm>
          <a:custGeom>
            <a:avLst/>
            <a:gdLst/>
            <a:ahLst/>
            <a:cxnLst/>
            <a:rect r="r" b="b" t="t" l="l"/>
            <a:pathLst>
              <a:path h="4404669" w="5277926">
                <a:moveTo>
                  <a:pt x="0" y="0"/>
                </a:moveTo>
                <a:lnTo>
                  <a:pt x="5277925" y="0"/>
                </a:lnTo>
                <a:lnTo>
                  <a:pt x="5277925" y="4404669"/>
                </a:lnTo>
                <a:lnTo>
                  <a:pt x="0" y="44046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302276" y="-2383108"/>
            <a:ext cx="4661953" cy="4748285"/>
          </a:xfrm>
          <a:custGeom>
            <a:avLst/>
            <a:gdLst/>
            <a:ahLst/>
            <a:cxnLst/>
            <a:rect r="r" b="b" t="t" l="l"/>
            <a:pathLst>
              <a:path h="4748285" w="4661953">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974832" y="5143500"/>
            <a:ext cx="11742218" cy="3857552"/>
          </a:xfrm>
          <a:custGeom>
            <a:avLst/>
            <a:gdLst/>
            <a:ahLst/>
            <a:cxnLst/>
            <a:rect r="r" b="b" t="t" l="l"/>
            <a:pathLst>
              <a:path h="3857552" w="11742218">
                <a:moveTo>
                  <a:pt x="0" y="0"/>
                </a:moveTo>
                <a:lnTo>
                  <a:pt x="11742218" y="0"/>
                </a:lnTo>
                <a:lnTo>
                  <a:pt x="11742218" y="3857552"/>
                </a:lnTo>
                <a:lnTo>
                  <a:pt x="0" y="3857552"/>
                </a:lnTo>
                <a:lnTo>
                  <a:pt x="0" y="0"/>
                </a:lnTo>
                <a:close/>
              </a:path>
            </a:pathLst>
          </a:custGeom>
          <a:blipFill>
            <a:blip r:embed="rId6"/>
            <a:stretch>
              <a:fillRect l="-1251" t="-3155" r="-1263" b="-3225"/>
            </a:stretch>
          </a:blipFill>
          <a:ln w="38100" cap="sq">
            <a:solidFill>
              <a:srgbClr val="08303A"/>
            </a:solidFill>
            <a:prstDash val="solid"/>
            <a:miter/>
          </a:ln>
        </p:spPr>
      </p:sp>
      <p:sp>
        <p:nvSpPr>
          <p:cNvPr name="TextBox 5" id="5"/>
          <p:cNvSpPr txBox="true"/>
          <p:nvPr/>
        </p:nvSpPr>
        <p:spPr>
          <a:xfrm rot="0">
            <a:off x="5632016" y="978999"/>
            <a:ext cx="7023967" cy="2392343"/>
          </a:xfrm>
          <a:prstGeom prst="rect">
            <a:avLst/>
          </a:prstGeom>
        </p:spPr>
        <p:txBody>
          <a:bodyPr anchor="t" rtlCol="false" tIns="0" lIns="0" bIns="0" rIns="0">
            <a:spAutoFit/>
          </a:bodyPr>
          <a:lstStyle/>
          <a:p>
            <a:pPr algn="ctr" marL="0" indent="0" lvl="1">
              <a:lnSpc>
                <a:spcPts val="9037"/>
              </a:lnSpc>
            </a:pPr>
            <a:r>
              <a:rPr lang="en-US" sz="10041" spc="-461">
                <a:solidFill>
                  <a:srgbClr val="FF9B10"/>
                </a:solidFill>
                <a:latin typeface="Raleway Medium"/>
                <a:ea typeface="Raleway Medium"/>
                <a:cs typeface="Raleway Medium"/>
                <a:sym typeface="Raleway Medium"/>
              </a:rPr>
              <a:t>Overview of sales trends</a:t>
            </a:r>
          </a:p>
        </p:txBody>
      </p:sp>
      <p:sp>
        <p:nvSpPr>
          <p:cNvPr name="TextBox 6" id="6"/>
          <p:cNvSpPr txBox="true"/>
          <p:nvPr/>
        </p:nvSpPr>
        <p:spPr>
          <a:xfrm rot="0">
            <a:off x="1974832" y="3651836"/>
            <a:ext cx="14252324" cy="1563173"/>
          </a:xfrm>
          <a:prstGeom prst="rect">
            <a:avLst/>
          </a:prstGeom>
        </p:spPr>
        <p:txBody>
          <a:bodyPr anchor="t" rtlCol="false" tIns="0" lIns="0" bIns="0" rIns="0">
            <a:spAutoFit/>
          </a:bodyPr>
          <a:lstStyle/>
          <a:p>
            <a:pPr algn="just">
              <a:lnSpc>
                <a:spcPts val="3099"/>
              </a:lnSpc>
            </a:pPr>
            <a:r>
              <a:rPr lang="en-US" sz="2214">
                <a:solidFill>
                  <a:srgbClr val="FFFFFF"/>
                </a:solidFill>
                <a:latin typeface="Raleway"/>
                <a:ea typeface="Raleway"/>
                <a:cs typeface="Raleway"/>
                <a:sym typeface="Raleway"/>
              </a:rPr>
              <a:t>As we can see from the dataset showing yearly revenue from 2010 to 2017, there was a sudden increase in the company’s revenue to approximately $32 million during the fiscal year 2012, with a profit of $9.21 million. However, in 2013, revenue and profit margins </a:t>
            </a:r>
            <a:r>
              <a:rPr lang="en-US" sz="2214">
                <a:solidFill>
                  <a:srgbClr val="FFFFFF"/>
                </a:solidFill>
                <a:latin typeface="Raleway Bold"/>
                <a:ea typeface="Raleway Bold"/>
                <a:cs typeface="Raleway Bold"/>
                <a:sym typeface="Raleway Bold"/>
              </a:rPr>
              <a:t>decreased by 36.27%</a:t>
            </a:r>
            <a:r>
              <a:rPr lang="en-US" sz="2214">
                <a:solidFill>
                  <a:srgbClr val="FFFFFF"/>
                </a:solidFill>
                <a:latin typeface="Raleway"/>
                <a:ea typeface="Raleway"/>
                <a:cs typeface="Raleway"/>
                <a:sym typeface="Raleway"/>
              </a:rPr>
              <a:t>, continuing to decline until 2015 before starting to recover in 2016.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3927880" y="5420919"/>
            <a:ext cx="6893051" cy="3490098"/>
            <a:chOff x="0" y="0"/>
            <a:chExt cx="1815454" cy="919203"/>
          </a:xfrm>
        </p:grpSpPr>
        <p:sp>
          <p:nvSpPr>
            <p:cNvPr name="Freeform 3" id="3"/>
            <p:cNvSpPr/>
            <p:nvPr/>
          </p:nvSpPr>
          <p:spPr>
            <a:xfrm flipH="false" flipV="false" rot="0">
              <a:off x="0" y="0"/>
              <a:ext cx="1815454" cy="919203"/>
            </a:xfrm>
            <a:custGeom>
              <a:avLst/>
              <a:gdLst/>
              <a:ahLst/>
              <a:cxnLst/>
              <a:rect r="r" b="b" t="t" l="l"/>
              <a:pathLst>
                <a:path h="919203" w="1815454">
                  <a:moveTo>
                    <a:pt x="0" y="0"/>
                  </a:moveTo>
                  <a:lnTo>
                    <a:pt x="1815454" y="0"/>
                  </a:lnTo>
                  <a:lnTo>
                    <a:pt x="1815454" y="919203"/>
                  </a:lnTo>
                  <a:lnTo>
                    <a:pt x="0" y="919203"/>
                  </a:lnTo>
                  <a:close/>
                </a:path>
              </a:pathLst>
            </a:custGeom>
            <a:solidFill>
              <a:srgbClr val="08303A"/>
            </a:solidFill>
          </p:spPr>
        </p:sp>
        <p:sp>
          <p:nvSpPr>
            <p:cNvPr name="TextBox 4" id="4"/>
            <p:cNvSpPr txBox="true"/>
            <p:nvPr/>
          </p:nvSpPr>
          <p:spPr>
            <a:xfrm>
              <a:off x="0" y="-38100"/>
              <a:ext cx="1815454" cy="95730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6322581" y="805932"/>
            <a:ext cx="1536519" cy="14640074"/>
            <a:chOff x="0" y="0"/>
            <a:chExt cx="404680" cy="3855822"/>
          </a:xfrm>
        </p:grpSpPr>
        <p:sp>
          <p:nvSpPr>
            <p:cNvPr name="Freeform 6" id="6"/>
            <p:cNvSpPr/>
            <p:nvPr/>
          </p:nvSpPr>
          <p:spPr>
            <a:xfrm flipH="false" flipV="false" rot="0">
              <a:off x="0" y="0"/>
              <a:ext cx="404680" cy="3855822"/>
            </a:xfrm>
            <a:custGeom>
              <a:avLst/>
              <a:gdLst/>
              <a:ahLst/>
              <a:cxnLst/>
              <a:rect r="r" b="b" t="t" l="l"/>
              <a:pathLst>
                <a:path h="3855822" w="404680">
                  <a:moveTo>
                    <a:pt x="0" y="0"/>
                  </a:moveTo>
                  <a:lnTo>
                    <a:pt x="404680" y="0"/>
                  </a:lnTo>
                  <a:lnTo>
                    <a:pt x="404680" y="3855822"/>
                  </a:lnTo>
                  <a:lnTo>
                    <a:pt x="0" y="3855822"/>
                  </a:lnTo>
                  <a:close/>
                </a:path>
              </a:pathLst>
            </a:custGeom>
            <a:solidFill>
              <a:srgbClr val="08303A"/>
            </a:solidFill>
          </p:spPr>
        </p:sp>
        <p:sp>
          <p:nvSpPr>
            <p:cNvPr name="TextBox 7" id="7"/>
            <p:cNvSpPr txBox="true"/>
            <p:nvPr/>
          </p:nvSpPr>
          <p:spPr>
            <a:xfrm>
              <a:off x="0" y="-38100"/>
              <a:ext cx="404680" cy="389392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3468010" y="7915838"/>
            <a:ext cx="2750483" cy="2320274"/>
            <a:chOff x="0" y="0"/>
            <a:chExt cx="724407" cy="611101"/>
          </a:xfrm>
        </p:grpSpPr>
        <p:sp>
          <p:nvSpPr>
            <p:cNvPr name="Freeform 9" id="9"/>
            <p:cNvSpPr/>
            <p:nvPr/>
          </p:nvSpPr>
          <p:spPr>
            <a:xfrm flipH="false" flipV="false" rot="0">
              <a:off x="0" y="0"/>
              <a:ext cx="724407" cy="611101"/>
            </a:xfrm>
            <a:custGeom>
              <a:avLst/>
              <a:gdLst/>
              <a:ahLst/>
              <a:cxnLst/>
              <a:rect r="r" b="b" t="t" l="l"/>
              <a:pathLst>
                <a:path h="611101" w="724407">
                  <a:moveTo>
                    <a:pt x="0" y="0"/>
                  </a:moveTo>
                  <a:lnTo>
                    <a:pt x="724407" y="0"/>
                  </a:lnTo>
                  <a:lnTo>
                    <a:pt x="724407" y="611101"/>
                  </a:lnTo>
                  <a:lnTo>
                    <a:pt x="0" y="611101"/>
                  </a:lnTo>
                  <a:close/>
                </a:path>
              </a:pathLst>
            </a:custGeom>
            <a:solidFill>
              <a:srgbClr val="FF9B10"/>
            </a:solidFill>
          </p:spPr>
        </p:sp>
        <p:sp>
          <p:nvSpPr>
            <p:cNvPr name="TextBox 10" id="10"/>
            <p:cNvSpPr txBox="true"/>
            <p:nvPr/>
          </p:nvSpPr>
          <p:spPr>
            <a:xfrm>
              <a:off x="0" y="-38100"/>
              <a:ext cx="724407" cy="64920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2417248" y="1896604"/>
            <a:ext cx="7900974" cy="3913714"/>
            <a:chOff x="0" y="0"/>
            <a:chExt cx="2080915" cy="1030772"/>
          </a:xfrm>
        </p:grpSpPr>
        <p:sp>
          <p:nvSpPr>
            <p:cNvPr name="Freeform 12" id="12"/>
            <p:cNvSpPr/>
            <p:nvPr/>
          </p:nvSpPr>
          <p:spPr>
            <a:xfrm flipH="false" flipV="false" rot="0">
              <a:off x="0" y="0"/>
              <a:ext cx="2080915" cy="1030772"/>
            </a:xfrm>
            <a:custGeom>
              <a:avLst/>
              <a:gdLst/>
              <a:ahLst/>
              <a:cxnLst/>
              <a:rect r="r" b="b" t="t" l="l"/>
              <a:pathLst>
                <a:path h="1030772" w="2080915">
                  <a:moveTo>
                    <a:pt x="0" y="0"/>
                  </a:moveTo>
                  <a:lnTo>
                    <a:pt x="2080915" y="0"/>
                  </a:lnTo>
                  <a:lnTo>
                    <a:pt x="2080915" y="1030772"/>
                  </a:lnTo>
                  <a:lnTo>
                    <a:pt x="0" y="1030772"/>
                  </a:lnTo>
                  <a:close/>
                </a:path>
              </a:pathLst>
            </a:custGeom>
            <a:solidFill>
              <a:srgbClr val="FF9B10"/>
            </a:solidFill>
          </p:spPr>
        </p:sp>
        <p:sp>
          <p:nvSpPr>
            <p:cNvPr name="TextBox 13" id="13"/>
            <p:cNvSpPr txBox="true"/>
            <p:nvPr/>
          </p:nvSpPr>
          <p:spPr>
            <a:xfrm>
              <a:off x="0" y="-38100"/>
              <a:ext cx="2080915" cy="1068872"/>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28700" y="5692920"/>
            <a:ext cx="6415555" cy="3767680"/>
          </a:xfrm>
          <a:custGeom>
            <a:avLst/>
            <a:gdLst/>
            <a:ahLst/>
            <a:cxnLst/>
            <a:rect r="r" b="b" t="t" l="l"/>
            <a:pathLst>
              <a:path h="3767680" w="6415555">
                <a:moveTo>
                  <a:pt x="0" y="0"/>
                </a:moveTo>
                <a:lnTo>
                  <a:pt x="6415555" y="0"/>
                </a:lnTo>
                <a:lnTo>
                  <a:pt x="6415555" y="3767681"/>
                </a:lnTo>
                <a:lnTo>
                  <a:pt x="0" y="3767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5" id="15"/>
          <p:cNvSpPr/>
          <p:nvPr/>
        </p:nvSpPr>
        <p:spPr>
          <a:xfrm flipH="false" flipV="false" rot="0">
            <a:off x="12492276" y="2882631"/>
            <a:ext cx="5062204" cy="5243338"/>
          </a:xfrm>
          <a:custGeom>
            <a:avLst/>
            <a:gdLst/>
            <a:ahLst/>
            <a:cxnLst/>
            <a:rect r="r" b="b" t="t" l="l"/>
            <a:pathLst>
              <a:path h="5243338" w="5062204">
                <a:moveTo>
                  <a:pt x="0" y="0"/>
                </a:moveTo>
                <a:lnTo>
                  <a:pt x="5062204" y="0"/>
                </a:lnTo>
                <a:lnTo>
                  <a:pt x="5062204" y="5243338"/>
                </a:lnTo>
                <a:lnTo>
                  <a:pt x="0" y="52433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28700" y="1636236"/>
            <a:ext cx="9626607" cy="3507264"/>
          </a:xfrm>
          <a:prstGeom prst="rect">
            <a:avLst/>
          </a:prstGeom>
        </p:spPr>
        <p:txBody>
          <a:bodyPr anchor="t" rtlCol="false" tIns="0" lIns="0" bIns="0" rIns="0">
            <a:spAutoFit/>
          </a:bodyPr>
          <a:lstStyle/>
          <a:p>
            <a:pPr algn="ctr">
              <a:lnSpc>
                <a:spcPts val="14057"/>
              </a:lnSpc>
              <a:spcBef>
                <a:spcPct val="0"/>
              </a:spcBef>
            </a:pPr>
            <a:r>
              <a:rPr lang="en-US" sz="10041" spc="-461">
                <a:solidFill>
                  <a:srgbClr val="08303A"/>
                </a:solidFill>
                <a:latin typeface="Raleway Medium"/>
                <a:ea typeface="Raleway Medium"/>
                <a:cs typeface="Raleway Medium"/>
                <a:sym typeface="Raleway Medium"/>
              </a:rPr>
              <a:t>Key Performance Indicators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grpSp>
        <p:nvGrpSpPr>
          <p:cNvPr name="Group 2" id="2"/>
          <p:cNvGrpSpPr/>
          <p:nvPr/>
        </p:nvGrpSpPr>
        <p:grpSpPr>
          <a:xfrm rot="0">
            <a:off x="4230676" y="0"/>
            <a:ext cx="3019329" cy="3552853"/>
            <a:chOff x="0" y="0"/>
            <a:chExt cx="660400" cy="777095"/>
          </a:xfrm>
        </p:grpSpPr>
        <p:sp>
          <p:nvSpPr>
            <p:cNvPr name="Freeform 3" id="3"/>
            <p:cNvSpPr/>
            <p:nvPr/>
          </p:nvSpPr>
          <p:spPr>
            <a:xfrm flipH="false" flipV="false" rot="0">
              <a:off x="0" y="0"/>
              <a:ext cx="660400" cy="777095"/>
            </a:xfrm>
            <a:custGeom>
              <a:avLst/>
              <a:gdLst/>
              <a:ahLst/>
              <a:cxnLst/>
              <a:rect r="r" b="b" t="t" l="l"/>
              <a:pathLst>
                <a:path h="777095" w="660400">
                  <a:moveTo>
                    <a:pt x="220252" y="758025"/>
                  </a:moveTo>
                  <a:cubicBezTo>
                    <a:pt x="254109" y="769539"/>
                    <a:pt x="292600" y="777095"/>
                    <a:pt x="330378" y="777095"/>
                  </a:cubicBezTo>
                  <a:cubicBezTo>
                    <a:pt x="368157" y="777095"/>
                    <a:pt x="404509" y="770618"/>
                    <a:pt x="438009" y="759104"/>
                  </a:cubicBezTo>
                  <a:cubicBezTo>
                    <a:pt x="438723" y="758744"/>
                    <a:pt x="439435" y="758744"/>
                    <a:pt x="440148" y="758385"/>
                  </a:cubicBezTo>
                  <a:cubicBezTo>
                    <a:pt x="565955" y="712330"/>
                    <a:pt x="658618" y="590716"/>
                    <a:pt x="660400" y="449386"/>
                  </a:cubicBezTo>
                  <a:lnTo>
                    <a:pt x="660400" y="0"/>
                  </a:lnTo>
                  <a:lnTo>
                    <a:pt x="0" y="0"/>
                  </a:lnTo>
                  <a:lnTo>
                    <a:pt x="0" y="449052"/>
                  </a:lnTo>
                  <a:cubicBezTo>
                    <a:pt x="1782" y="591434"/>
                    <a:pt x="93019" y="713050"/>
                    <a:pt x="220252" y="758025"/>
                  </a:cubicBezTo>
                  <a:close/>
                </a:path>
              </a:pathLst>
            </a:custGeom>
            <a:solidFill>
              <a:srgbClr val="FF6904"/>
            </a:solidFill>
          </p:spPr>
        </p:sp>
        <p:sp>
          <p:nvSpPr>
            <p:cNvPr name="TextBox 4" id="4"/>
            <p:cNvSpPr txBox="true"/>
            <p:nvPr/>
          </p:nvSpPr>
          <p:spPr>
            <a:xfrm>
              <a:off x="0" y="-57150"/>
              <a:ext cx="660400" cy="707245"/>
            </a:xfrm>
            <a:prstGeom prst="rect">
              <a:avLst/>
            </a:prstGeom>
          </p:spPr>
          <p:txBody>
            <a:bodyPr anchor="ctr" rtlCol="false" tIns="50800" lIns="50800" bIns="50800" rIns="50800"/>
            <a:lstStyle/>
            <a:p>
              <a:pPr algn="ctr">
                <a:lnSpc>
                  <a:spcPts val="3299"/>
                </a:lnSpc>
              </a:pPr>
            </a:p>
          </p:txBody>
        </p:sp>
      </p:grpSp>
      <p:grpSp>
        <p:nvGrpSpPr>
          <p:cNvPr name="Group 5" id="5"/>
          <p:cNvGrpSpPr/>
          <p:nvPr/>
        </p:nvGrpSpPr>
        <p:grpSpPr>
          <a:xfrm rot="0">
            <a:off x="7637205" y="0"/>
            <a:ext cx="3019329" cy="3552853"/>
            <a:chOff x="0" y="0"/>
            <a:chExt cx="660400" cy="777095"/>
          </a:xfrm>
        </p:grpSpPr>
        <p:sp>
          <p:nvSpPr>
            <p:cNvPr name="Freeform 6" id="6"/>
            <p:cNvSpPr/>
            <p:nvPr/>
          </p:nvSpPr>
          <p:spPr>
            <a:xfrm flipH="false" flipV="false" rot="0">
              <a:off x="0" y="0"/>
              <a:ext cx="660400" cy="777095"/>
            </a:xfrm>
            <a:custGeom>
              <a:avLst/>
              <a:gdLst/>
              <a:ahLst/>
              <a:cxnLst/>
              <a:rect r="r" b="b" t="t" l="l"/>
              <a:pathLst>
                <a:path h="777095" w="660400">
                  <a:moveTo>
                    <a:pt x="220252" y="758025"/>
                  </a:moveTo>
                  <a:cubicBezTo>
                    <a:pt x="254109" y="769539"/>
                    <a:pt x="292600" y="777095"/>
                    <a:pt x="330378" y="777095"/>
                  </a:cubicBezTo>
                  <a:cubicBezTo>
                    <a:pt x="368157" y="777095"/>
                    <a:pt x="404509" y="770618"/>
                    <a:pt x="438009" y="759104"/>
                  </a:cubicBezTo>
                  <a:cubicBezTo>
                    <a:pt x="438723" y="758744"/>
                    <a:pt x="439435" y="758744"/>
                    <a:pt x="440148" y="758385"/>
                  </a:cubicBezTo>
                  <a:cubicBezTo>
                    <a:pt x="565955" y="712330"/>
                    <a:pt x="658618" y="590716"/>
                    <a:pt x="660400" y="449386"/>
                  </a:cubicBezTo>
                  <a:lnTo>
                    <a:pt x="660400" y="0"/>
                  </a:lnTo>
                  <a:lnTo>
                    <a:pt x="0" y="0"/>
                  </a:lnTo>
                  <a:lnTo>
                    <a:pt x="0" y="449052"/>
                  </a:lnTo>
                  <a:cubicBezTo>
                    <a:pt x="1782" y="591434"/>
                    <a:pt x="93019" y="713050"/>
                    <a:pt x="220252" y="758025"/>
                  </a:cubicBezTo>
                  <a:close/>
                </a:path>
              </a:pathLst>
            </a:custGeom>
            <a:solidFill>
              <a:srgbClr val="FF8214"/>
            </a:solidFill>
          </p:spPr>
        </p:sp>
        <p:sp>
          <p:nvSpPr>
            <p:cNvPr name="TextBox 7" id="7"/>
            <p:cNvSpPr txBox="true"/>
            <p:nvPr/>
          </p:nvSpPr>
          <p:spPr>
            <a:xfrm>
              <a:off x="0" y="-57150"/>
              <a:ext cx="660400" cy="707245"/>
            </a:xfrm>
            <a:prstGeom prst="rect">
              <a:avLst/>
            </a:prstGeom>
          </p:spPr>
          <p:txBody>
            <a:bodyPr anchor="ctr" rtlCol="false" tIns="50800" lIns="50800" bIns="50800" rIns="50800"/>
            <a:lstStyle/>
            <a:p>
              <a:pPr algn="ctr">
                <a:lnSpc>
                  <a:spcPts val="3299"/>
                </a:lnSpc>
              </a:pPr>
            </a:p>
          </p:txBody>
        </p:sp>
      </p:grpSp>
      <p:grpSp>
        <p:nvGrpSpPr>
          <p:cNvPr name="Group 8" id="8"/>
          <p:cNvGrpSpPr/>
          <p:nvPr/>
        </p:nvGrpSpPr>
        <p:grpSpPr>
          <a:xfrm rot="0">
            <a:off x="11043734" y="0"/>
            <a:ext cx="3019329" cy="3552853"/>
            <a:chOff x="0" y="0"/>
            <a:chExt cx="660400" cy="777095"/>
          </a:xfrm>
        </p:grpSpPr>
        <p:sp>
          <p:nvSpPr>
            <p:cNvPr name="Freeform 9" id="9"/>
            <p:cNvSpPr/>
            <p:nvPr/>
          </p:nvSpPr>
          <p:spPr>
            <a:xfrm flipH="false" flipV="false" rot="0">
              <a:off x="0" y="0"/>
              <a:ext cx="660400" cy="777095"/>
            </a:xfrm>
            <a:custGeom>
              <a:avLst/>
              <a:gdLst/>
              <a:ahLst/>
              <a:cxnLst/>
              <a:rect r="r" b="b" t="t" l="l"/>
              <a:pathLst>
                <a:path h="777095" w="660400">
                  <a:moveTo>
                    <a:pt x="220252" y="758025"/>
                  </a:moveTo>
                  <a:cubicBezTo>
                    <a:pt x="254109" y="769539"/>
                    <a:pt x="292600" y="777095"/>
                    <a:pt x="330378" y="777095"/>
                  </a:cubicBezTo>
                  <a:cubicBezTo>
                    <a:pt x="368157" y="777095"/>
                    <a:pt x="404509" y="770618"/>
                    <a:pt x="438009" y="759104"/>
                  </a:cubicBezTo>
                  <a:cubicBezTo>
                    <a:pt x="438723" y="758744"/>
                    <a:pt x="439435" y="758744"/>
                    <a:pt x="440148" y="758385"/>
                  </a:cubicBezTo>
                  <a:cubicBezTo>
                    <a:pt x="565955" y="712330"/>
                    <a:pt x="658618" y="590716"/>
                    <a:pt x="660400" y="449386"/>
                  </a:cubicBezTo>
                  <a:lnTo>
                    <a:pt x="660400" y="0"/>
                  </a:lnTo>
                  <a:lnTo>
                    <a:pt x="0" y="0"/>
                  </a:lnTo>
                  <a:lnTo>
                    <a:pt x="0" y="449052"/>
                  </a:lnTo>
                  <a:cubicBezTo>
                    <a:pt x="1782" y="591434"/>
                    <a:pt x="93019" y="713050"/>
                    <a:pt x="220252" y="758025"/>
                  </a:cubicBezTo>
                  <a:close/>
                </a:path>
              </a:pathLst>
            </a:custGeom>
            <a:solidFill>
              <a:srgbClr val="FF9C1D"/>
            </a:solidFill>
          </p:spPr>
        </p:sp>
        <p:sp>
          <p:nvSpPr>
            <p:cNvPr name="TextBox 10" id="10"/>
            <p:cNvSpPr txBox="true"/>
            <p:nvPr/>
          </p:nvSpPr>
          <p:spPr>
            <a:xfrm>
              <a:off x="0" y="-57150"/>
              <a:ext cx="660400" cy="707245"/>
            </a:xfrm>
            <a:prstGeom prst="rect">
              <a:avLst/>
            </a:prstGeom>
          </p:spPr>
          <p:txBody>
            <a:bodyPr anchor="ctr" rtlCol="false" tIns="50800" lIns="50800" bIns="50800" rIns="50800"/>
            <a:lstStyle/>
            <a:p>
              <a:pPr algn="ctr">
                <a:lnSpc>
                  <a:spcPts val="3299"/>
                </a:lnSpc>
              </a:pPr>
            </a:p>
          </p:txBody>
        </p:sp>
      </p:grpSp>
      <p:grpSp>
        <p:nvGrpSpPr>
          <p:cNvPr name="Group 11" id="11"/>
          <p:cNvGrpSpPr/>
          <p:nvPr/>
        </p:nvGrpSpPr>
        <p:grpSpPr>
          <a:xfrm rot="0">
            <a:off x="14450262" y="0"/>
            <a:ext cx="3019329" cy="3552853"/>
            <a:chOff x="0" y="0"/>
            <a:chExt cx="660400" cy="777095"/>
          </a:xfrm>
        </p:grpSpPr>
        <p:sp>
          <p:nvSpPr>
            <p:cNvPr name="Freeform 12" id="12"/>
            <p:cNvSpPr/>
            <p:nvPr/>
          </p:nvSpPr>
          <p:spPr>
            <a:xfrm flipH="false" flipV="false" rot="0">
              <a:off x="0" y="0"/>
              <a:ext cx="660400" cy="777095"/>
            </a:xfrm>
            <a:custGeom>
              <a:avLst/>
              <a:gdLst/>
              <a:ahLst/>
              <a:cxnLst/>
              <a:rect r="r" b="b" t="t" l="l"/>
              <a:pathLst>
                <a:path h="777095" w="660400">
                  <a:moveTo>
                    <a:pt x="220252" y="758025"/>
                  </a:moveTo>
                  <a:cubicBezTo>
                    <a:pt x="254109" y="769539"/>
                    <a:pt x="292600" y="777095"/>
                    <a:pt x="330378" y="777095"/>
                  </a:cubicBezTo>
                  <a:cubicBezTo>
                    <a:pt x="368157" y="777095"/>
                    <a:pt x="404509" y="770618"/>
                    <a:pt x="438009" y="759104"/>
                  </a:cubicBezTo>
                  <a:cubicBezTo>
                    <a:pt x="438723" y="758744"/>
                    <a:pt x="439435" y="758744"/>
                    <a:pt x="440148" y="758385"/>
                  </a:cubicBezTo>
                  <a:cubicBezTo>
                    <a:pt x="565955" y="712330"/>
                    <a:pt x="658618" y="590716"/>
                    <a:pt x="660400" y="449386"/>
                  </a:cubicBezTo>
                  <a:lnTo>
                    <a:pt x="660400" y="0"/>
                  </a:lnTo>
                  <a:lnTo>
                    <a:pt x="0" y="0"/>
                  </a:lnTo>
                  <a:lnTo>
                    <a:pt x="0" y="449052"/>
                  </a:lnTo>
                  <a:cubicBezTo>
                    <a:pt x="1782" y="591434"/>
                    <a:pt x="93019" y="713050"/>
                    <a:pt x="220252" y="758025"/>
                  </a:cubicBezTo>
                  <a:close/>
                </a:path>
              </a:pathLst>
            </a:custGeom>
            <a:solidFill>
              <a:srgbClr val="FEAC56"/>
            </a:solidFill>
          </p:spPr>
        </p:sp>
        <p:sp>
          <p:nvSpPr>
            <p:cNvPr name="TextBox 13" id="13"/>
            <p:cNvSpPr txBox="true"/>
            <p:nvPr/>
          </p:nvSpPr>
          <p:spPr>
            <a:xfrm>
              <a:off x="0" y="-57150"/>
              <a:ext cx="660400" cy="707245"/>
            </a:xfrm>
            <a:prstGeom prst="rect">
              <a:avLst/>
            </a:prstGeom>
          </p:spPr>
          <p:txBody>
            <a:bodyPr anchor="ctr" rtlCol="false" tIns="50800" lIns="50800" bIns="50800" rIns="50800"/>
            <a:lstStyle/>
            <a:p>
              <a:pPr algn="ctr">
                <a:lnSpc>
                  <a:spcPts val="3299"/>
                </a:lnSpc>
              </a:pPr>
            </a:p>
          </p:txBody>
        </p:sp>
      </p:grpSp>
      <p:grpSp>
        <p:nvGrpSpPr>
          <p:cNvPr name="Group 14" id="14"/>
          <p:cNvGrpSpPr/>
          <p:nvPr/>
        </p:nvGrpSpPr>
        <p:grpSpPr>
          <a:xfrm rot="0">
            <a:off x="824147" y="0"/>
            <a:ext cx="3019329" cy="3552853"/>
            <a:chOff x="0" y="0"/>
            <a:chExt cx="660400" cy="777095"/>
          </a:xfrm>
        </p:grpSpPr>
        <p:sp>
          <p:nvSpPr>
            <p:cNvPr name="Freeform 15" id="15"/>
            <p:cNvSpPr/>
            <p:nvPr/>
          </p:nvSpPr>
          <p:spPr>
            <a:xfrm flipH="false" flipV="false" rot="0">
              <a:off x="0" y="0"/>
              <a:ext cx="660400" cy="777095"/>
            </a:xfrm>
            <a:custGeom>
              <a:avLst/>
              <a:gdLst/>
              <a:ahLst/>
              <a:cxnLst/>
              <a:rect r="r" b="b" t="t" l="l"/>
              <a:pathLst>
                <a:path h="777095" w="660400">
                  <a:moveTo>
                    <a:pt x="220252" y="758025"/>
                  </a:moveTo>
                  <a:cubicBezTo>
                    <a:pt x="254109" y="769539"/>
                    <a:pt x="292600" y="777095"/>
                    <a:pt x="330378" y="777095"/>
                  </a:cubicBezTo>
                  <a:cubicBezTo>
                    <a:pt x="368157" y="777095"/>
                    <a:pt x="404509" y="770618"/>
                    <a:pt x="438009" y="759104"/>
                  </a:cubicBezTo>
                  <a:cubicBezTo>
                    <a:pt x="438723" y="758744"/>
                    <a:pt x="439435" y="758744"/>
                    <a:pt x="440148" y="758385"/>
                  </a:cubicBezTo>
                  <a:cubicBezTo>
                    <a:pt x="565955" y="712330"/>
                    <a:pt x="658618" y="590716"/>
                    <a:pt x="660400" y="449386"/>
                  </a:cubicBezTo>
                  <a:lnTo>
                    <a:pt x="660400" y="0"/>
                  </a:lnTo>
                  <a:lnTo>
                    <a:pt x="0" y="0"/>
                  </a:lnTo>
                  <a:lnTo>
                    <a:pt x="0" y="449052"/>
                  </a:lnTo>
                  <a:cubicBezTo>
                    <a:pt x="1782" y="591434"/>
                    <a:pt x="93019" y="713050"/>
                    <a:pt x="220252" y="758025"/>
                  </a:cubicBezTo>
                  <a:close/>
                </a:path>
              </a:pathLst>
            </a:custGeom>
            <a:solidFill>
              <a:srgbClr val="FF2F01"/>
            </a:solidFill>
          </p:spPr>
        </p:sp>
        <p:sp>
          <p:nvSpPr>
            <p:cNvPr name="TextBox 16" id="16"/>
            <p:cNvSpPr txBox="true"/>
            <p:nvPr/>
          </p:nvSpPr>
          <p:spPr>
            <a:xfrm>
              <a:off x="0" y="-57150"/>
              <a:ext cx="660400" cy="707245"/>
            </a:xfrm>
            <a:prstGeom prst="rect">
              <a:avLst/>
            </a:prstGeom>
          </p:spPr>
          <p:txBody>
            <a:bodyPr anchor="ctr" rtlCol="false" tIns="50800" lIns="50800" bIns="50800" rIns="50800"/>
            <a:lstStyle/>
            <a:p>
              <a:pPr algn="ctr">
                <a:lnSpc>
                  <a:spcPts val="3299"/>
                </a:lnSpc>
              </a:pPr>
            </a:p>
          </p:txBody>
        </p:sp>
      </p:grpSp>
      <p:sp>
        <p:nvSpPr>
          <p:cNvPr name="Freeform 17" id="17"/>
          <p:cNvSpPr/>
          <p:nvPr/>
        </p:nvSpPr>
        <p:spPr>
          <a:xfrm flipH="false" flipV="false" rot="0">
            <a:off x="5243037" y="322452"/>
            <a:ext cx="1003518" cy="1088629"/>
          </a:xfrm>
          <a:custGeom>
            <a:avLst/>
            <a:gdLst/>
            <a:ahLst/>
            <a:cxnLst/>
            <a:rect r="r" b="b" t="t" l="l"/>
            <a:pathLst>
              <a:path h="1088629" w="1003518">
                <a:moveTo>
                  <a:pt x="0" y="0"/>
                </a:moveTo>
                <a:lnTo>
                  <a:pt x="1003518" y="0"/>
                </a:lnTo>
                <a:lnTo>
                  <a:pt x="1003518" y="1088629"/>
                </a:lnTo>
                <a:lnTo>
                  <a:pt x="0" y="1088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86333" y="319289"/>
            <a:ext cx="1094956" cy="1094956"/>
          </a:xfrm>
          <a:custGeom>
            <a:avLst/>
            <a:gdLst/>
            <a:ahLst/>
            <a:cxnLst/>
            <a:rect r="r" b="b" t="t" l="l"/>
            <a:pathLst>
              <a:path h="1094956" w="1094956">
                <a:moveTo>
                  <a:pt x="0" y="0"/>
                </a:moveTo>
                <a:lnTo>
                  <a:pt x="1094957" y="0"/>
                </a:lnTo>
                <a:lnTo>
                  <a:pt x="1094957" y="1094956"/>
                </a:lnTo>
                <a:lnTo>
                  <a:pt x="0" y="1094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8687203" y="396818"/>
            <a:ext cx="939897" cy="939897"/>
          </a:xfrm>
          <a:custGeom>
            <a:avLst/>
            <a:gdLst/>
            <a:ahLst/>
            <a:cxnLst/>
            <a:rect r="r" b="b" t="t" l="l"/>
            <a:pathLst>
              <a:path h="939897" w="939897">
                <a:moveTo>
                  <a:pt x="0" y="0"/>
                </a:moveTo>
                <a:lnTo>
                  <a:pt x="939898" y="0"/>
                </a:lnTo>
                <a:lnTo>
                  <a:pt x="939898" y="939897"/>
                </a:lnTo>
                <a:lnTo>
                  <a:pt x="0" y="9398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1953243" y="410649"/>
            <a:ext cx="1200310" cy="912236"/>
          </a:xfrm>
          <a:custGeom>
            <a:avLst/>
            <a:gdLst/>
            <a:ahLst/>
            <a:cxnLst/>
            <a:rect r="r" b="b" t="t" l="l"/>
            <a:pathLst>
              <a:path h="912236" w="1200310">
                <a:moveTo>
                  <a:pt x="0" y="0"/>
                </a:moveTo>
                <a:lnTo>
                  <a:pt x="1200310" y="0"/>
                </a:lnTo>
                <a:lnTo>
                  <a:pt x="1200310" y="912236"/>
                </a:lnTo>
                <a:lnTo>
                  <a:pt x="0" y="9122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15558487" y="337076"/>
            <a:ext cx="805130" cy="1059381"/>
          </a:xfrm>
          <a:custGeom>
            <a:avLst/>
            <a:gdLst/>
            <a:ahLst/>
            <a:cxnLst/>
            <a:rect r="r" b="b" t="t" l="l"/>
            <a:pathLst>
              <a:path h="1059381" w="805130">
                <a:moveTo>
                  <a:pt x="0" y="0"/>
                </a:moveTo>
                <a:lnTo>
                  <a:pt x="805130" y="0"/>
                </a:lnTo>
                <a:lnTo>
                  <a:pt x="805130" y="1059381"/>
                </a:lnTo>
                <a:lnTo>
                  <a:pt x="0" y="10593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2" id="22"/>
          <p:cNvGrpSpPr/>
          <p:nvPr/>
        </p:nvGrpSpPr>
        <p:grpSpPr>
          <a:xfrm rot="0">
            <a:off x="1104124" y="1665884"/>
            <a:ext cx="2459375" cy="1154132"/>
            <a:chOff x="0" y="0"/>
            <a:chExt cx="3279166" cy="1538843"/>
          </a:xfrm>
        </p:grpSpPr>
        <p:sp>
          <p:nvSpPr>
            <p:cNvPr name="TextBox 23" id="23"/>
            <p:cNvSpPr txBox="true"/>
            <p:nvPr/>
          </p:nvSpPr>
          <p:spPr>
            <a:xfrm rot="0">
              <a:off x="0" y="0"/>
              <a:ext cx="3279166" cy="799924"/>
            </a:xfrm>
            <a:prstGeom prst="rect">
              <a:avLst/>
            </a:prstGeom>
          </p:spPr>
          <p:txBody>
            <a:bodyPr anchor="t" rtlCol="false" tIns="0" lIns="0" bIns="0" rIns="0">
              <a:spAutoFit/>
            </a:bodyPr>
            <a:lstStyle/>
            <a:p>
              <a:pPr algn="ctr">
                <a:lnSpc>
                  <a:spcPts val="4799"/>
                </a:lnSpc>
              </a:pPr>
              <a:r>
                <a:rPr lang="en-US" sz="3999" spc="399">
                  <a:solidFill>
                    <a:srgbClr val="FFFFFF"/>
                  </a:solidFill>
                  <a:latin typeface="Aileron Bold"/>
                  <a:ea typeface="Aileron Bold"/>
                  <a:cs typeface="Aileron Bold"/>
                  <a:sym typeface="Aileron Bold"/>
                </a:rPr>
                <a:t>70+</a:t>
              </a:r>
            </a:p>
          </p:txBody>
        </p:sp>
        <p:sp>
          <p:nvSpPr>
            <p:cNvPr name="TextBox 24" id="24"/>
            <p:cNvSpPr txBox="true"/>
            <p:nvPr/>
          </p:nvSpPr>
          <p:spPr>
            <a:xfrm rot="0">
              <a:off x="0" y="960322"/>
              <a:ext cx="3279166" cy="578520"/>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ea typeface="Aileron"/>
                  <a:cs typeface="Aileron"/>
                  <a:sym typeface="Aileron"/>
                </a:rPr>
                <a:t>Countries</a:t>
              </a:r>
            </a:p>
          </p:txBody>
        </p:sp>
      </p:grpSp>
      <p:grpSp>
        <p:nvGrpSpPr>
          <p:cNvPr name="Group 25" id="25"/>
          <p:cNvGrpSpPr/>
          <p:nvPr/>
        </p:nvGrpSpPr>
        <p:grpSpPr>
          <a:xfrm rot="0">
            <a:off x="4515108" y="1665884"/>
            <a:ext cx="2459375" cy="1154132"/>
            <a:chOff x="0" y="0"/>
            <a:chExt cx="3279166" cy="1538843"/>
          </a:xfrm>
        </p:grpSpPr>
        <p:sp>
          <p:nvSpPr>
            <p:cNvPr name="TextBox 26" id="26"/>
            <p:cNvSpPr txBox="true"/>
            <p:nvPr/>
          </p:nvSpPr>
          <p:spPr>
            <a:xfrm rot="0">
              <a:off x="0" y="0"/>
              <a:ext cx="3279166" cy="799924"/>
            </a:xfrm>
            <a:prstGeom prst="rect">
              <a:avLst/>
            </a:prstGeom>
          </p:spPr>
          <p:txBody>
            <a:bodyPr anchor="t" rtlCol="false" tIns="0" lIns="0" bIns="0" rIns="0">
              <a:spAutoFit/>
            </a:bodyPr>
            <a:lstStyle/>
            <a:p>
              <a:pPr algn="ctr">
                <a:lnSpc>
                  <a:spcPts val="4799"/>
                </a:lnSpc>
              </a:pPr>
              <a:r>
                <a:rPr lang="en-US" sz="3999" spc="399">
                  <a:solidFill>
                    <a:srgbClr val="FFFFFF"/>
                  </a:solidFill>
                  <a:latin typeface="Aileron Bold"/>
                  <a:ea typeface="Aileron Bold"/>
                  <a:cs typeface="Aileron Bold"/>
                  <a:sym typeface="Aileron Bold"/>
                </a:rPr>
                <a:t>$137M+</a:t>
              </a:r>
            </a:p>
          </p:txBody>
        </p:sp>
        <p:sp>
          <p:nvSpPr>
            <p:cNvPr name="TextBox 27" id="27"/>
            <p:cNvSpPr txBox="true"/>
            <p:nvPr/>
          </p:nvSpPr>
          <p:spPr>
            <a:xfrm rot="0">
              <a:off x="0" y="960322"/>
              <a:ext cx="3279166" cy="578520"/>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ea typeface="Aileron"/>
                  <a:cs typeface="Aileron"/>
                  <a:sym typeface="Aileron"/>
                </a:rPr>
                <a:t>Total Revenue</a:t>
              </a:r>
            </a:p>
          </p:txBody>
        </p:sp>
      </p:grpSp>
      <p:grpSp>
        <p:nvGrpSpPr>
          <p:cNvPr name="Group 28" id="28"/>
          <p:cNvGrpSpPr/>
          <p:nvPr/>
        </p:nvGrpSpPr>
        <p:grpSpPr>
          <a:xfrm rot="0">
            <a:off x="7914313" y="1665884"/>
            <a:ext cx="2459375" cy="1154132"/>
            <a:chOff x="0" y="0"/>
            <a:chExt cx="3279166" cy="1538843"/>
          </a:xfrm>
        </p:grpSpPr>
        <p:sp>
          <p:nvSpPr>
            <p:cNvPr name="TextBox 29" id="29"/>
            <p:cNvSpPr txBox="true"/>
            <p:nvPr/>
          </p:nvSpPr>
          <p:spPr>
            <a:xfrm rot="0">
              <a:off x="0" y="0"/>
              <a:ext cx="3279166" cy="799924"/>
            </a:xfrm>
            <a:prstGeom prst="rect">
              <a:avLst/>
            </a:prstGeom>
          </p:spPr>
          <p:txBody>
            <a:bodyPr anchor="t" rtlCol="false" tIns="0" lIns="0" bIns="0" rIns="0">
              <a:spAutoFit/>
            </a:bodyPr>
            <a:lstStyle/>
            <a:p>
              <a:pPr algn="ctr">
                <a:lnSpc>
                  <a:spcPts val="4799"/>
                </a:lnSpc>
              </a:pPr>
              <a:r>
                <a:rPr lang="en-US" sz="3999" spc="399">
                  <a:solidFill>
                    <a:srgbClr val="FFFFFF"/>
                  </a:solidFill>
                  <a:latin typeface="Aileron Bold"/>
                  <a:ea typeface="Aileron Bold"/>
                  <a:cs typeface="Aileron Bold"/>
                  <a:sym typeface="Aileron Bold"/>
                </a:rPr>
                <a:t>10+</a:t>
              </a:r>
            </a:p>
          </p:txBody>
        </p:sp>
        <p:sp>
          <p:nvSpPr>
            <p:cNvPr name="TextBox 30" id="30"/>
            <p:cNvSpPr txBox="true"/>
            <p:nvPr/>
          </p:nvSpPr>
          <p:spPr>
            <a:xfrm rot="0">
              <a:off x="0" y="960322"/>
              <a:ext cx="3279166" cy="578520"/>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ea typeface="Aileron"/>
                  <a:cs typeface="Aileron"/>
                  <a:sym typeface="Aileron"/>
                </a:rPr>
                <a:t>Product Types</a:t>
              </a:r>
            </a:p>
          </p:txBody>
        </p:sp>
      </p:grpSp>
      <p:grpSp>
        <p:nvGrpSpPr>
          <p:cNvPr name="Group 31" id="31"/>
          <p:cNvGrpSpPr/>
          <p:nvPr/>
        </p:nvGrpSpPr>
        <p:grpSpPr>
          <a:xfrm rot="0">
            <a:off x="11323284" y="1665884"/>
            <a:ext cx="2459375" cy="1154132"/>
            <a:chOff x="0" y="0"/>
            <a:chExt cx="3279166" cy="1538843"/>
          </a:xfrm>
        </p:grpSpPr>
        <p:sp>
          <p:nvSpPr>
            <p:cNvPr name="TextBox 32" id="32"/>
            <p:cNvSpPr txBox="true"/>
            <p:nvPr/>
          </p:nvSpPr>
          <p:spPr>
            <a:xfrm rot="0">
              <a:off x="0" y="0"/>
              <a:ext cx="3279166" cy="799924"/>
            </a:xfrm>
            <a:prstGeom prst="rect">
              <a:avLst/>
            </a:prstGeom>
          </p:spPr>
          <p:txBody>
            <a:bodyPr anchor="t" rtlCol="false" tIns="0" lIns="0" bIns="0" rIns="0">
              <a:spAutoFit/>
            </a:bodyPr>
            <a:lstStyle/>
            <a:p>
              <a:pPr algn="ctr">
                <a:lnSpc>
                  <a:spcPts val="4799"/>
                </a:lnSpc>
              </a:pPr>
              <a:r>
                <a:rPr lang="en-US" sz="3999" spc="399">
                  <a:solidFill>
                    <a:srgbClr val="FFFFFF"/>
                  </a:solidFill>
                  <a:latin typeface="Aileron Bold"/>
                  <a:ea typeface="Aileron Bold"/>
                  <a:cs typeface="Aileron Bold"/>
                  <a:sym typeface="Aileron Bold"/>
                </a:rPr>
                <a:t>$44M+</a:t>
              </a:r>
            </a:p>
          </p:txBody>
        </p:sp>
        <p:sp>
          <p:nvSpPr>
            <p:cNvPr name="TextBox 33" id="33"/>
            <p:cNvSpPr txBox="true"/>
            <p:nvPr/>
          </p:nvSpPr>
          <p:spPr>
            <a:xfrm rot="0">
              <a:off x="0" y="960322"/>
              <a:ext cx="3279166" cy="578520"/>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ea typeface="Aileron"/>
                  <a:cs typeface="Aileron"/>
                  <a:sym typeface="Aileron"/>
                </a:rPr>
                <a:t>Profit</a:t>
              </a:r>
            </a:p>
          </p:txBody>
        </p:sp>
      </p:grpSp>
      <p:grpSp>
        <p:nvGrpSpPr>
          <p:cNvPr name="Group 34" id="34"/>
          <p:cNvGrpSpPr/>
          <p:nvPr/>
        </p:nvGrpSpPr>
        <p:grpSpPr>
          <a:xfrm rot="0">
            <a:off x="14729812" y="1665884"/>
            <a:ext cx="2459375" cy="1154132"/>
            <a:chOff x="0" y="0"/>
            <a:chExt cx="3279166" cy="1538843"/>
          </a:xfrm>
        </p:grpSpPr>
        <p:sp>
          <p:nvSpPr>
            <p:cNvPr name="TextBox 35" id="35"/>
            <p:cNvSpPr txBox="true"/>
            <p:nvPr/>
          </p:nvSpPr>
          <p:spPr>
            <a:xfrm rot="0">
              <a:off x="0" y="0"/>
              <a:ext cx="3279166" cy="799924"/>
            </a:xfrm>
            <a:prstGeom prst="rect">
              <a:avLst/>
            </a:prstGeom>
          </p:spPr>
          <p:txBody>
            <a:bodyPr anchor="t" rtlCol="false" tIns="0" lIns="0" bIns="0" rIns="0">
              <a:spAutoFit/>
            </a:bodyPr>
            <a:lstStyle/>
            <a:p>
              <a:pPr algn="ctr">
                <a:lnSpc>
                  <a:spcPts val="4799"/>
                </a:lnSpc>
              </a:pPr>
              <a:r>
                <a:rPr lang="en-US" sz="3999" spc="399">
                  <a:solidFill>
                    <a:srgbClr val="FFFFFF"/>
                  </a:solidFill>
                  <a:latin typeface="Aileron Bold"/>
                  <a:ea typeface="Aileron Bold"/>
                  <a:cs typeface="Aileron Bold"/>
                  <a:sym typeface="Aileron Bold"/>
                </a:rPr>
                <a:t>500K+</a:t>
              </a:r>
            </a:p>
          </p:txBody>
        </p:sp>
        <p:sp>
          <p:nvSpPr>
            <p:cNvPr name="TextBox 36" id="36"/>
            <p:cNvSpPr txBox="true"/>
            <p:nvPr/>
          </p:nvSpPr>
          <p:spPr>
            <a:xfrm rot="0">
              <a:off x="0" y="960322"/>
              <a:ext cx="3279166" cy="578520"/>
            </a:xfrm>
            <a:prstGeom prst="rect">
              <a:avLst/>
            </a:prstGeom>
          </p:spPr>
          <p:txBody>
            <a:bodyPr anchor="t" rtlCol="false" tIns="0" lIns="0" bIns="0" rIns="0">
              <a:spAutoFit/>
            </a:bodyPr>
            <a:lstStyle/>
            <a:p>
              <a:pPr algn="ctr">
                <a:lnSpc>
                  <a:spcPts val="3640"/>
                </a:lnSpc>
              </a:pPr>
              <a:r>
                <a:rPr lang="en-US" sz="2600" spc="52">
                  <a:solidFill>
                    <a:srgbClr val="FFFFFF"/>
                  </a:solidFill>
                  <a:latin typeface="Aileron"/>
                  <a:ea typeface="Aileron"/>
                  <a:cs typeface="Aileron"/>
                  <a:sym typeface="Aileron"/>
                </a:rPr>
                <a:t>Goods Sold</a:t>
              </a:r>
            </a:p>
          </p:txBody>
        </p:sp>
      </p:grpSp>
      <p:grpSp>
        <p:nvGrpSpPr>
          <p:cNvPr name="Group 37" id="37"/>
          <p:cNvGrpSpPr/>
          <p:nvPr/>
        </p:nvGrpSpPr>
        <p:grpSpPr>
          <a:xfrm rot="0">
            <a:off x="3943141" y="5988364"/>
            <a:ext cx="3603309" cy="3599389"/>
            <a:chOff x="0" y="0"/>
            <a:chExt cx="687030" cy="686283"/>
          </a:xfrm>
        </p:grpSpPr>
        <p:sp>
          <p:nvSpPr>
            <p:cNvPr name="Freeform 38" id="38"/>
            <p:cNvSpPr/>
            <p:nvPr/>
          </p:nvSpPr>
          <p:spPr>
            <a:xfrm flipH="false" flipV="false" rot="0">
              <a:off x="0" y="0"/>
              <a:ext cx="687030" cy="686283"/>
            </a:xfrm>
            <a:custGeom>
              <a:avLst/>
              <a:gdLst/>
              <a:ahLst/>
              <a:cxnLst/>
              <a:rect r="r" b="b" t="t" l="l"/>
              <a:pathLst>
                <a:path h="686283" w="687030">
                  <a:moveTo>
                    <a:pt x="343515" y="0"/>
                  </a:moveTo>
                  <a:cubicBezTo>
                    <a:pt x="153797" y="0"/>
                    <a:pt x="0" y="153630"/>
                    <a:pt x="0" y="343141"/>
                  </a:cubicBezTo>
                  <a:cubicBezTo>
                    <a:pt x="0" y="532653"/>
                    <a:pt x="153797" y="686283"/>
                    <a:pt x="343515" y="686283"/>
                  </a:cubicBezTo>
                  <a:cubicBezTo>
                    <a:pt x="533233" y="686283"/>
                    <a:pt x="687030" y="532653"/>
                    <a:pt x="687030" y="343141"/>
                  </a:cubicBezTo>
                  <a:cubicBezTo>
                    <a:pt x="687030" y="153630"/>
                    <a:pt x="533233" y="0"/>
                    <a:pt x="343515" y="0"/>
                  </a:cubicBezTo>
                  <a:close/>
                </a:path>
              </a:pathLst>
            </a:custGeom>
            <a:solidFill>
              <a:srgbClr val="FF6904"/>
            </a:solidFill>
          </p:spPr>
        </p:sp>
        <p:sp>
          <p:nvSpPr>
            <p:cNvPr name="TextBox 39" id="39"/>
            <p:cNvSpPr txBox="true"/>
            <p:nvPr/>
          </p:nvSpPr>
          <p:spPr>
            <a:xfrm>
              <a:off x="64409" y="7189"/>
              <a:ext cx="558212" cy="614755"/>
            </a:xfrm>
            <a:prstGeom prst="rect">
              <a:avLst/>
            </a:prstGeom>
          </p:spPr>
          <p:txBody>
            <a:bodyPr anchor="ctr" rtlCol="false" tIns="50800" lIns="50800" bIns="50800" rIns="50800"/>
            <a:lstStyle/>
            <a:p>
              <a:pPr algn="ctr">
                <a:lnSpc>
                  <a:spcPts val="2550"/>
                </a:lnSpc>
              </a:pPr>
              <a:r>
                <a:rPr lang="en-US" sz="1700">
                  <a:solidFill>
                    <a:srgbClr val="FFFFFF"/>
                  </a:solidFill>
                  <a:latin typeface="Aileron Bold"/>
                  <a:ea typeface="Aileron Bold"/>
                  <a:cs typeface="Aileron Bold"/>
                  <a:sym typeface="Aileron Bold"/>
                </a:rPr>
                <a:t>This monumental figure encapsulates</a:t>
              </a:r>
            </a:p>
            <a:p>
              <a:pPr algn="ctr">
                <a:lnSpc>
                  <a:spcPts val="2550"/>
                </a:lnSpc>
              </a:pPr>
              <a:r>
                <a:rPr lang="en-US" sz="1700">
                  <a:solidFill>
                    <a:srgbClr val="FFFFFF"/>
                  </a:solidFill>
                  <a:latin typeface="Aileron Bold"/>
                  <a:ea typeface="Aileron Bold"/>
                  <a:cs typeface="Aileron Bold"/>
                  <a:sym typeface="Aileron Bold"/>
                </a:rPr>
                <a:t>transactions across diverse product categories, highlighting amazon's pervasive influence on</a:t>
              </a:r>
            </a:p>
            <a:p>
              <a:pPr algn="ctr">
                <a:lnSpc>
                  <a:spcPts val="2550"/>
                </a:lnSpc>
              </a:pPr>
              <a:r>
                <a:rPr lang="en-US" sz="1700">
                  <a:solidFill>
                    <a:srgbClr val="FFFFFF"/>
                  </a:solidFill>
                  <a:latin typeface="Aileron Bold"/>
                  <a:ea typeface="Aileron Bold"/>
                  <a:cs typeface="Aileron Bold"/>
                  <a:sym typeface="Aileron Bold"/>
                </a:rPr>
                <a:t>consumer spending habits worldwide.</a:t>
              </a:r>
            </a:p>
            <a:p>
              <a:pPr algn="ctr">
                <a:lnSpc>
                  <a:spcPts val="450"/>
                </a:lnSpc>
              </a:pPr>
            </a:p>
          </p:txBody>
        </p:sp>
      </p:grpSp>
      <p:grpSp>
        <p:nvGrpSpPr>
          <p:cNvPr name="Group 40" id="40"/>
          <p:cNvGrpSpPr/>
          <p:nvPr/>
        </p:nvGrpSpPr>
        <p:grpSpPr>
          <a:xfrm rot="0">
            <a:off x="533586" y="6480677"/>
            <a:ext cx="3600450" cy="3604149"/>
            <a:chOff x="0" y="0"/>
            <a:chExt cx="1149945" cy="1151126"/>
          </a:xfrm>
        </p:grpSpPr>
        <p:sp>
          <p:nvSpPr>
            <p:cNvPr name="Freeform 41" id="41"/>
            <p:cNvSpPr/>
            <p:nvPr/>
          </p:nvSpPr>
          <p:spPr>
            <a:xfrm flipH="false" flipV="false" rot="0">
              <a:off x="0" y="0"/>
              <a:ext cx="1149945" cy="1151126"/>
            </a:xfrm>
            <a:custGeom>
              <a:avLst/>
              <a:gdLst/>
              <a:ahLst/>
              <a:cxnLst/>
              <a:rect r="r" b="b" t="t" l="l"/>
              <a:pathLst>
                <a:path h="1151126" w="1149945">
                  <a:moveTo>
                    <a:pt x="574972" y="0"/>
                  </a:moveTo>
                  <a:cubicBezTo>
                    <a:pt x="257424" y="0"/>
                    <a:pt x="0" y="257688"/>
                    <a:pt x="0" y="575563"/>
                  </a:cubicBezTo>
                  <a:cubicBezTo>
                    <a:pt x="0" y="893438"/>
                    <a:pt x="257424" y="1151126"/>
                    <a:pt x="574972" y="1151126"/>
                  </a:cubicBezTo>
                  <a:cubicBezTo>
                    <a:pt x="892521" y="1151126"/>
                    <a:pt x="1149945" y="893438"/>
                    <a:pt x="1149945" y="575563"/>
                  </a:cubicBezTo>
                  <a:cubicBezTo>
                    <a:pt x="1149945" y="257688"/>
                    <a:pt x="892521" y="0"/>
                    <a:pt x="574972" y="0"/>
                  </a:cubicBezTo>
                  <a:close/>
                </a:path>
              </a:pathLst>
            </a:custGeom>
            <a:solidFill>
              <a:srgbClr val="FF2F01"/>
            </a:solidFill>
          </p:spPr>
        </p:sp>
        <p:sp>
          <p:nvSpPr>
            <p:cNvPr name="TextBox 42" id="42"/>
            <p:cNvSpPr txBox="true"/>
            <p:nvPr/>
          </p:nvSpPr>
          <p:spPr>
            <a:xfrm>
              <a:off x="107807" y="50768"/>
              <a:ext cx="934330" cy="992440"/>
            </a:xfrm>
            <a:prstGeom prst="rect">
              <a:avLst/>
            </a:prstGeom>
          </p:spPr>
          <p:txBody>
            <a:bodyPr anchor="ctr" rtlCol="false" tIns="50800" lIns="50800" bIns="50800" rIns="50800"/>
            <a:lstStyle/>
            <a:p>
              <a:pPr algn="ctr">
                <a:lnSpc>
                  <a:spcPts val="2850"/>
                </a:lnSpc>
              </a:pPr>
              <a:r>
                <a:rPr lang="en-US" sz="1900">
                  <a:solidFill>
                    <a:srgbClr val="FFFFFF"/>
                  </a:solidFill>
                  <a:latin typeface="Aileron"/>
                  <a:ea typeface="Aileron"/>
                  <a:cs typeface="Aileron"/>
                  <a:sym typeface="Aileron"/>
                </a:rPr>
                <a:t>The sales data across these countries provides</a:t>
              </a:r>
            </a:p>
            <a:p>
              <a:pPr algn="ctr">
                <a:lnSpc>
                  <a:spcPts val="2850"/>
                </a:lnSpc>
              </a:pPr>
              <a:r>
                <a:rPr lang="en-US" sz="1900">
                  <a:solidFill>
                    <a:srgbClr val="FFFFFF"/>
                  </a:solidFill>
                  <a:latin typeface="Aileron"/>
                  <a:ea typeface="Aileron"/>
                  <a:cs typeface="Aileron"/>
                  <a:sym typeface="Aileron"/>
                </a:rPr>
                <a:t>invaluable insights into customer behaviour, market trends, and economic dynamic.</a:t>
              </a:r>
            </a:p>
            <a:p>
              <a:pPr algn="ctr">
                <a:lnSpc>
                  <a:spcPts val="150"/>
                </a:lnSpc>
              </a:pPr>
              <a:r>
                <a:rPr lang="en-US" sz="100">
                  <a:solidFill>
                    <a:srgbClr val="FFFFFF"/>
                  </a:solidFill>
                  <a:latin typeface="Aileron"/>
                  <a:ea typeface="Aileron"/>
                  <a:cs typeface="Aileron"/>
                  <a:sym typeface="Aileron"/>
                </a:rPr>
                <a:t>market trends, and economic dynamic.</a:t>
              </a:r>
            </a:p>
          </p:txBody>
        </p:sp>
      </p:grpSp>
      <p:grpSp>
        <p:nvGrpSpPr>
          <p:cNvPr name="Group 43" id="43"/>
          <p:cNvGrpSpPr/>
          <p:nvPr/>
        </p:nvGrpSpPr>
        <p:grpSpPr>
          <a:xfrm rot="0">
            <a:off x="10775241" y="4817541"/>
            <a:ext cx="3600450" cy="3600450"/>
            <a:chOff x="0" y="0"/>
            <a:chExt cx="686485" cy="686485"/>
          </a:xfrm>
        </p:grpSpPr>
        <p:sp>
          <p:nvSpPr>
            <p:cNvPr name="Freeform 44" id="44"/>
            <p:cNvSpPr/>
            <p:nvPr/>
          </p:nvSpPr>
          <p:spPr>
            <a:xfrm flipH="false" flipV="false" rot="0">
              <a:off x="0" y="0"/>
              <a:ext cx="686485" cy="686485"/>
            </a:xfrm>
            <a:custGeom>
              <a:avLst/>
              <a:gdLst/>
              <a:ahLst/>
              <a:cxnLst/>
              <a:rect r="r" b="b" t="t" l="l"/>
              <a:pathLst>
                <a:path h="686485" w="686485">
                  <a:moveTo>
                    <a:pt x="343243" y="0"/>
                  </a:moveTo>
                  <a:cubicBezTo>
                    <a:pt x="153675" y="0"/>
                    <a:pt x="0" y="153675"/>
                    <a:pt x="0" y="343243"/>
                  </a:cubicBezTo>
                  <a:cubicBezTo>
                    <a:pt x="0" y="532810"/>
                    <a:pt x="153675" y="686485"/>
                    <a:pt x="343243" y="686485"/>
                  </a:cubicBezTo>
                  <a:cubicBezTo>
                    <a:pt x="532810" y="686485"/>
                    <a:pt x="686485" y="532810"/>
                    <a:pt x="686485" y="343243"/>
                  </a:cubicBezTo>
                  <a:cubicBezTo>
                    <a:pt x="686485" y="153675"/>
                    <a:pt x="532810" y="0"/>
                    <a:pt x="343243" y="0"/>
                  </a:cubicBezTo>
                  <a:close/>
                </a:path>
              </a:pathLst>
            </a:custGeom>
            <a:solidFill>
              <a:srgbClr val="FF9C1D"/>
            </a:solidFill>
          </p:spPr>
        </p:sp>
        <p:sp>
          <p:nvSpPr>
            <p:cNvPr name="TextBox 45" id="45"/>
            <p:cNvSpPr txBox="true"/>
            <p:nvPr/>
          </p:nvSpPr>
          <p:spPr>
            <a:xfrm>
              <a:off x="64358" y="7208"/>
              <a:ext cx="557769" cy="614919"/>
            </a:xfrm>
            <a:prstGeom prst="rect">
              <a:avLst/>
            </a:prstGeom>
          </p:spPr>
          <p:txBody>
            <a:bodyPr anchor="ctr" rtlCol="false" tIns="50800" lIns="50800" bIns="50800" rIns="50800"/>
            <a:lstStyle/>
            <a:p>
              <a:pPr algn="ctr">
                <a:lnSpc>
                  <a:spcPts val="2850"/>
                </a:lnSpc>
              </a:pPr>
              <a:r>
                <a:rPr lang="en-US" sz="1900">
                  <a:solidFill>
                    <a:srgbClr val="FFFFFF"/>
                  </a:solidFill>
                  <a:latin typeface="Aileron"/>
                  <a:ea typeface="Aileron"/>
                  <a:cs typeface="Aileron"/>
                  <a:sym typeface="Aileron"/>
                </a:rPr>
                <a:t>Profit reflects the company's operational</a:t>
              </a:r>
            </a:p>
            <a:p>
              <a:pPr algn="ctr">
                <a:lnSpc>
                  <a:spcPts val="2850"/>
                </a:lnSpc>
              </a:pPr>
              <a:r>
                <a:rPr lang="en-US" sz="1900">
                  <a:solidFill>
                    <a:srgbClr val="FFFFFF"/>
                  </a:solidFill>
                  <a:latin typeface="Aileron"/>
                  <a:ea typeface="Aileron"/>
                  <a:cs typeface="Aileron"/>
                  <a:sym typeface="Aileron"/>
                </a:rPr>
                <a:t>efficiency, strategic investments, and relentless</a:t>
              </a:r>
            </a:p>
            <a:p>
              <a:pPr algn="ctr">
                <a:lnSpc>
                  <a:spcPts val="2850"/>
                </a:lnSpc>
              </a:pPr>
              <a:r>
                <a:rPr lang="en-US" sz="1900">
                  <a:solidFill>
                    <a:srgbClr val="FFFFFF"/>
                  </a:solidFill>
                  <a:latin typeface="Aileron"/>
                  <a:ea typeface="Aileron"/>
                  <a:cs typeface="Aileron"/>
                  <a:sym typeface="Aileron"/>
                </a:rPr>
                <a:t>focus on innovation.</a:t>
              </a:r>
            </a:p>
            <a:p>
              <a:pPr algn="ctr">
                <a:lnSpc>
                  <a:spcPts val="2850"/>
                </a:lnSpc>
              </a:pPr>
            </a:p>
          </p:txBody>
        </p:sp>
      </p:grpSp>
      <p:grpSp>
        <p:nvGrpSpPr>
          <p:cNvPr name="Group 46" id="46"/>
          <p:cNvGrpSpPr/>
          <p:nvPr/>
        </p:nvGrpSpPr>
        <p:grpSpPr>
          <a:xfrm rot="0">
            <a:off x="14160827" y="4329165"/>
            <a:ext cx="3600450" cy="3600450"/>
            <a:chOff x="0" y="0"/>
            <a:chExt cx="853180" cy="853180"/>
          </a:xfrm>
        </p:grpSpPr>
        <p:sp>
          <p:nvSpPr>
            <p:cNvPr name="Freeform 47" id="47"/>
            <p:cNvSpPr/>
            <p:nvPr/>
          </p:nvSpPr>
          <p:spPr>
            <a:xfrm flipH="false" flipV="false" rot="0">
              <a:off x="0" y="0"/>
              <a:ext cx="853180" cy="853180"/>
            </a:xfrm>
            <a:custGeom>
              <a:avLst/>
              <a:gdLst/>
              <a:ahLst/>
              <a:cxnLst/>
              <a:rect r="r" b="b" t="t" l="l"/>
              <a:pathLst>
                <a:path h="853180" w="853180">
                  <a:moveTo>
                    <a:pt x="426590" y="0"/>
                  </a:moveTo>
                  <a:cubicBezTo>
                    <a:pt x="190991" y="0"/>
                    <a:pt x="0" y="190991"/>
                    <a:pt x="0" y="426590"/>
                  </a:cubicBezTo>
                  <a:cubicBezTo>
                    <a:pt x="0" y="662189"/>
                    <a:pt x="190991" y="853180"/>
                    <a:pt x="426590" y="853180"/>
                  </a:cubicBezTo>
                  <a:cubicBezTo>
                    <a:pt x="662189" y="853180"/>
                    <a:pt x="853180" y="662189"/>
                    <a:pt x="853180" y="426590"/>
                  </a:cubicBezTo>
                  <a:cubicBezTo>
                    <a:pt x="853180" y="190991"/>
                    <a:pt x="662189" y="0"/>
                    <a:pt x="426590" y="0"/>
                  </a:cubicBezTo>
                  <a:close/>
                </a:path>
              </a:pathLst>
            </a:custGeom>
            <a:solidFill>
              <a:srgbClr val="FEAC56"/>
            </a:solidFill>
          </p:spPr>
        </p:sp>
        <p:sp>
          <p:nvSpPr>
            <p:cNvPr name="TextBox 48" id="48"/>
            <p:cNvSpPr txBox="true"/>
            <p:nvPr/>
          </p:nvSpPr>
          <p:spPr>
            <a:xfrm>
              <a:off x="79986" y="22836"/>
              <a:ext cx="693209" cy="750359"/>
            </a:xfrm>
            <a:prstGeom prst="rect">
              <a:avLst/>
            </a:prstGeom>
          </p:spPr>
          <p:txBody>
            <a:bodyPr anchor="ctr" rtlCol="false" tIns="50800" lIns="50800" bIns="50800" rIns="50800"/>
            <a:lstStyle/>
            <a:p>
              <a:pPr algn="ctr">
                <a:lnSpc>
                  <a:spcPts val="2850"/>
                </a:lnSpc>
              </a:pPr>
              <a:r>
                <a:rPr lang="en-US" sz="1900">
                  <a:solidFill>
                    <a:srgbClr val="FFFFFF"/>
                  </a:solidFill>
                  <a:latin typeface="Aileron"/>
                  <a:ea typeface="Aileron"/>
                  <a:cs typeface="Aileron"/>
                  <a:sym typeface="Aileron"/>
                </a:rPr>
                <a:t>A large sale of inventory represents a significant reduction in stock, often indicating increased sales activity or a strategic move to clear out old inventory.</a:t>
              </a:r>
            </a:p>
          </p:txBody>
        </p:sp>
      </p:grpSp>
      <p:sp>
        <p:nvSpPr>
          <p:cNvPr name="Freeform 49" id="49"/>
          <p:cNvSpPr/>
          <p:nvPr/>
        </p:nvSpPr>
        <p:spPr>
          <a:xfrm flipH="false" flipV="false" rot="5400000">
            <a:off x="733254" y="4745268"/>
            <a:ext cx="3201115" cy="816284"/>
          </a:xfrm>
          <a:custGeom>
            <a:avLst/>
            <a:gdLst/>
            <a:ahLst/>
            <a:cxnLst/>
            <a:rect r="r" b="b" t="t" l="l"/>
            <a:pathLst>
              <a:path h="816284" w="3201115">
                <a:moveTo>
                  <a:pt x="0" y="0"/>
                </a:moveTo>
                <a:lnTo>
                  <a:pt x="3201115" y="0"/>
                </a:lnTo>
                <a:lnTo>
                  <a:pt x="3201115" y="816284"/>
                </a:lnTo>
                <a:lnTo>
                  <a:pt x="0" y="8162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grpSp>
        <p:nvGrpSpPr>
          <p:cNvPr name="Group 50" id="50"/>
          <p:cNvGrpSpPr/>
          <p:nvPr/>
        </p:nvGrpSpPr>
        <p:grpSpPr>
          <a:xfrm rot="0">
            <a:off x="7356927" y="5430402"/>
            <a:ext cx="3600450" cy="3600450"/>
            <a:chOff x="0" y="0"/>
            <a:chExt cx="1149945" cy="1149945"/>
          </a:xfrm>
        </p:grpSpPr>
        <p:sp>
          <p:nvSpPr>
            <p:cNvPr name="Freeform 51" id="51"/>
            <p:cNvSpPr/>
            <p:nvPr/>
          </p:nvSpPr>
          <p:spPr>
            <a:xfrm flipH="false" flipV="false" rot="0">
              <a:off x="0" y="0"/>
              <a:ext cx="1149945" cy="1149945"/>
            </a:xfrm>
            <a:custGeom>
              <a:avLst/>
              <a:gdLst/>
              <a:ahLst/>
              <a:cxnLst/>
              <a:rect r="r" b="b" t="t" l="l"/>
              <a:pathLst>
                <a:path h="1149945" w="1149945">
                  <a:moveTo>
                    <a:pt x="574972" y="0"/>
                  </a:moveTo>
                  <a:cubicBezTo>
                    <a:pt x="257424" y="0"/>
                    <a:pt x="0" y="257424"/>
                    <a:pt x="0" y="574972"/>
                  </a:cubicBezTo>
                  <a:cubicBezTo>
                    <a:pt x="0" y="892521"/>
                    <a:pt x="257424" y="1149945"/>
                    <a:pt x="574972" y="1149945"/>
                  </a:cubicBezTo>
                  <a:cubicBezTo>
                    <a:pt x="892521" y="1149945"/>
                    <a:pt x="1149945" y="892521"/>
                    <a:pt x="1149945" y="574972"/>
                  </a:cubicBezTo>
                  <a:cubicBezTo>
                    <a:pt x="1149945" y="257424"/>
                    <a:pt x="892521" y="0"/>
                    <a:pt x="574972" y="0"/>
                  </a:cubicBezTo>
                  <a:close/>
                </a:path>
              </a:pathLst>
            </a:custGeom>
            <a:solidFill>
              <a:srgbClr val="FF8214"/>
            </a:solidFill>
          </p:spPr>
        </p:sp>
        <p:sp>
          <p:nvSpPr>
            <p:cNvPr name="TextBox 52" id="52"/>
            <p:cNvSpPr txBox="true"/>
            <p:nvPr/>
          </p:nvSpPr>
          <p:spPr>
            <a:xfrm>
              <a:off x="107807" y="50657"/>
              <a:ext cx="934330" cy="991480"/>
            </a:xfrm>
            <a:prstGeom prst="rect">
              <a:avLst/>
            </a:prstGeom>
          </p:spPr>
          <p:txBody>
            <a:bodyPr anchor="ctr" rtlCol="false" tIns="50800" lIns="50800" bIns="50800" rIns="50800"/>
            <a:lstStyle/>
            <a:p>
              <a:pPr algn="ctr">
                <a:lnSpc>
                  <a:spcPts val="2850"/>
                </a:lnSpc>
              </a:pPr>
              <a:r>
                <a:rPr lang="en-US" sz="1900">
                  <a:solidFill>
                    <a:srgbClr val="FFFFFF"/>
                  </a:solidFill>
                  <a:latin typeface="Aileron"/>
                  <a:ea typeface="Aileron"/>
                  <a:cs typeface="Aileron"/>
                  <a:sym typeface="Aileron"/>
                </a:rPr>
                <a:t> </a:t>
              </a:r>
              <a:r>
                <a:rPr lang="en-US" sz="1900">
                  <a:solidFill>
                    <a:srgbClr val="FFFFFF"/>
                  </a:solidFill>
                  <a:latin typeface="Aileron"/>
                  <a:ea typeface="Aileron"/>
                  <a:cs typeface="Aileron"/>
                  <a:sym typeface="Aileron"/>
                </a:rPr>
                <a:t>Product categories represents a diverse range of consumer interests and preferences, making</a:t>
              </a:r>
            </a:p>
            <a:p>
              <a:pPr algn="ctr">
                <a:lnSpc>
                  <a:spcPts val="2850"/>
                </a:lnSpc>
              </a:pPr>
              <a:r>
                <a:rPr lang="en-US" sz="1900">
                  <a:solidFill>
                    <a:srgbClr val="FFFFFF"/>
                  </a:solidFill>
                  <a:latin typeface="Aileron"/>
                  <a:ea typeface="Aileron"/>
                  <a:cs typeface="Aileron"/>
                  <a:sym typeface="Aileron"/>
                </a:rPr>
                <a:t>amazon's sales data a valuable resource for</a:t>
              </a:r>
            </a:p>
            <a:p>
              <a:pPr algn="ctr">
                <a:lnSpc>
                  <a:spcPts val="2850"/>
                </a:lnSpc>
              </a:pPr>
              <a:r>
                <a:rPr lang="en-US" sz="1900">
                  <a:solidFill>
                    <a:srgbClr val="FFFFFF"/>
                  </a:solidFill>
                  <a:latin typeface="Aileron"/>
                  <a:ea typeface="Aileron"/>
                  <a:cs typeface="Aileron"/>
                  <a:sym typeface="Aileron"/>
                </a:rPr>
                <a:t>business growth.</a:t>
              </a:r>
            </a:p>
            <a:p>
              <a:pPr algn="ctr">
                <a:lnSpc>
                  <a:spcPts val="150"/>
                </a:lnSpc>
              </a:pPr>
            </a:p>
          </p:txBody>
        </p:sp>
      </p:grpSp>
      <p:sp>
        <p:nvSpPr>
          <p:cNvPr name="Freeform 53" id="53"/>
          <p:cNvSpPr/>
          <p:nvPr/>
        </p:nvSpPr>
        <p:spPr>
          <a:xfrm flipH="false" flipV="false" rot="5400000">
            <a:off x="7937690" y="4344431"/>
            <a:ext cx="2227118" cy="567915"/>
          </a:xfrm>
          <a:custGeom>
            <a:avLst/>
            <a:gdLst/>
            <a:ahLst/>
            <a:cxnLst/>
            <a:rect r="r" b="b" t="t" l="l"/>
            <a:pathLst>
              <a:path h="567915" w="2227118">
                <a:moveTo>
                  <a:pt x="0" y="0"/>
                </a:moveTo>
                <a:lnTo>
                  <a:pt x="2227118" y="0"/>
                </a:lnTo>
                <a:lnTo>
                  <a:pt x="2227118" y="567915"/>
                </a:lnTo>
                <a:lnTo>
                  <a:pt x="0" y="56791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4" id="54"/>
          <p:cNvSpPr/>
          <p:nvPr/>
        </p:nvSpPr>
        <p:spPr>
          <a:xfrm flipH="false" flipV="false" rot="5400000">
            <a:off x="15282777" y="4000089"/>
            <a:ext cx="1302711" cy="332191"/>
          </a:xfrm>
          <a:custGeom>
            <a:avLst/>
            <a:gdLst/>
            <a:ahLst/>
            <a:cxnLst/>
            <a:rect r="r" b="b" t="t" l="l"/>
            <a:pathLst>
              <a:path h="332191" w="1302711">
                <a:moveTo>
                  <a:pt x="0" y="0"/>
                </a:moveTo>
                <a:lnTo>
                  <a:pt x="1302712" y="0"/>
                </a:lnTo>
                <a:lnTo>
                  <a:pt x="1302712" y="332192"/>
                </a:lnTo>
                <a:lnTo>
                  <a:pt x="0" y="3321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55" id="55"/>
          <p:cNvSpPr/>
          <p:nvPr/>
        </p:nvSpPr>
        <p:spPr>
          <a:xfrm flipH="false" flipV="false" rot="5400000">
            <a:off x="4363853" y="4572199"/>
            <a:ext cx="2736499" cy="697807"/>
          </a:xfrm>
          <a:custGeom>
            <a:avLst/>
            <a:gdLst/>
            <a:ahLst/>
            <a:cxnLst/>
            <a:rect r="r" b="b" t="t" l="l"/>
            <a:pathLst>
              <a:path h="697807" w="2736499">
                <a:moveTo>
                  <a:pt x="0" y="0"/>
                </a:moveTo>
                <a:lnTo>
                  <a:pt x="2736499" y="0"/>
                </a:lnTo>
                <a:lnTo>
                  <a:pt x="2736499" y="697807"/>
                </a:lnTo>
                <a:lnTo>
                  <a:pt x="0" y="6978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56" id="56"/>
          <p:cNvSpPr/>
          <p:nvPr/>
        </p:nvSpPr>
        <p:spPr>
          <a:xfrm flipH="false" flipV="false" rot="5400000">
            <a:off x="11761131" y="4121509"/>
            <a:ext cx="1628671" cy="415311"/>
          </a:xfrm>
          <a:custGeom>
            <a:avLst/>
            <a:gdLst/>
            <a:ahLst/>
            <a:cxnLst/>
            <a:rect r="r" b="b" t="t" l="l"/>
            <a:pathLst>
              <a:path h="415311" w="1628671">
                <a:moveTo>
                  <a:pt x="0" y="0"/>
                </a:moveTo>
                <a:lnTo>
                  <a:pt x="1628671" y="0"/>
                </a:lnTo>
                <a:lnTo>
                  <a:pt x="1628671" y="415311"/>
                </a:lnTo>
                <a:lnTo>
                  <a:pt x="0" y="4153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sp>
        <p:nvSpPr>
          <p:cNvPr name="Freeform 2" id="2"/>
          <p:cNvSpPr/>
          <p:nvPr/>
        </p:nvSpPr>
        <p:spPr>
          <a:xfrm flipH="false" flipV="false" rot="0">
            <a:off x="26789" y="0"/>
            <a:ext cx="18234422" cy="10287000"/>
          </a:xfrm>
          <a:custGeom>
            <a:avLst/>
            <a:gdLst/>
            <a:ahLst/>
            <a:cxnLst/>
            <a:rect r="r" b="b" t="t" l="l"/>
            <a:pathLst>
              <a:path h="10287000" w="18234422">
                <a:moveTo>
                  <a:pt x="0" y="0"/>
                </a:moveTo>
                <a:lnTo>
                  <a:pt x="18234422" y="0"/>
                </a:lnTo>
                <a:lnTo>
                  <a:pt x="18234422" y="10287000"/>
                </a:lnTo>
                <a:lnTo>
                  <a:pt x="0" y="10287000"/>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3927880" y="5420919"/>
            <a:ext cx="6893051" cy="3490098"/>
            <a:chOff x="0" y="0"/>
            <a:chExt cx="1815454" cy="919203"/>
          </a:xfrm>
        </p:grpSpPr>
        <p:sp>
          <p:nvSpPr>
            <p:cNvPr name="Freeform 3" id="3"/>
            <p:cNvSpPr/>
            <p:nvPr/>
          </p:nvSpPr>
          <p:spPr>
            <a:xfrm flipH="false" flipV="false" rot="0">
              <a:off x="0" y="0"/>
              <a:ext cx="1815454" cy="919203"/>
            </a:xfrm>
            <a:custGeom>
              <a:avLst/>
              <a:gdLst/>
              <a:ahLst/>
              <a:cxnLst/>
              <a:rect r="r" b="b" t="t" l="l"/>
              <a:pathLst>
                <a:path h="919203" w="1815454">
                  <a:moveTo>
                    <a:pt x="0" y="0"/>
                  </a:moveTo>
                  <a:lnTo>
                    <a:pt x="1815454" y="0"/>
                  </a:lnTo>
                  <a:lnTo>
                    <a:pt x="1815454" y="919203"/>
                  </a:lnTo>
                  <a:lnTo>
                    <a:pt x="0" y="919203"/>
                  </a:lnTo>
                  <a:close/>
                </a:path>
              </a:pathLst>
            </a:custGeom>
            <a:solidFill>
              <a:srgbClr val="08303A"/>
            </a:solidFill>
          </p:spPr>
        </p:sp>
        <p:sp>
          <p:nvSpPr>
            <p:cNvPr name="TextBox 4" id="4"/>
            <p:cNvSpPr txBox="true"/>
            <p:nvPr/>
          </p:nvSpPr>
          <p:spPr>
            <a:xfrm>
              <a:off x="0" y="-38100"/>
              <a:ext cx="1815454" cy="95730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6322581" y="805932"/>
            <a:ext cx="1536519" cy="14640074"/>
            <a:chOff x="0" y="0"/>
            <a:chExt cx="404680" cy="3855822"/>
          </a:xfrm>
        </p:grpSpPr>
        <p:sp>
          <p:nvSpPr>
            <p:cNvPr name="Freeform 6" id="6"/>
            <p:cNvSpPr/>
            <p:nvPr/>
          </p:nvSpPr>
          <p:spPr>
            <a:xfrm flipH="false" flipV="false" rot="0">
              <a:off x="0" y="0"/>
              <a:ext cx="404680" cy="3855822"/>
            </a:xfrm>
            <a:custGeom>
              <a:avLst/>
              <a:gdLst/>
              <a:ahLst/>
              <a:cxnLst/>
              <a:rect r="r" b="b" t="t" l="l"/>
              <a:pathLst>
                <a:path h="3855822" w="404680">
                  <a:moveTo>
                    <a:pt x="0" y="0"/>
                  </a:moveTo>
                  <a:lnTo>
                    <a:pt x="404680" y="0"/>
                  </a:lnTo>
                  <a:lnTo>
                    <a:pt x="404680" y="3855822"/>
                  </a:lnTo>
                  <a:lnTo>
                    <a:pt x="0" y="3855822"/>
                  </a:lnTo>
                  <a:close/>
                </a:path>
              </a:pathLst>
            </a:custGeom>
            <a:solidFill>
              <a:srgbClr val="08303A"/>
            </a:solidFill>
          </p:spPr>
        </p:sp>
        <p:sp>
          <p:nvSpPr>
            <p:cNvPr name="TextBox 7" id="7"/>
            <p:cNvSpPr txBox="true"/>
            <p:nvPr/>
          </p:nvSpPr>
          <p:spPr>
            <a:xfrm>
              <a:off x="0" y="-38100"/>
              <a:ext cx="404680" cy="389392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3468010" y="7915838"/>
            <a:ext cx="2750483" cy="2320274"/>
            <a:chOff x="0" y="0"/>
            <a:chExt cx="724407" cy="611101"/>
          </a:xfrm>
        </p:grpSpPr>
        <p:sp>
          <p:nvSpPr>
            <p:cNvPr name="Freeform 9" id="9"/>
            <p:cNvSpPr/>
            <p:nvPr/>
          </p:nvSpPr>
          <p:spPr>
            <a:xfrm flipH="false" flipV="false" rot="0">
              <a:off x="0" y="0"/>
              <a:ext cx="724407" cy="611101"/>
            </a:xfrm>
            <a:custGeom>
              <a:avLst/>
              <a:gdLst/>
              <a:ahLst/>
              <a:cxnLst/>
              <a:rect r="r" b="b" t="t" l="l"/>
              <a:pathLst>
                <a:path h="611101" w="724407">
                  <a:moveTo>
                    <a:pt x="0" y="0"/>
                  </a:moveTo>
                  <a:lnTo>
                    <a:pt x="724407" y="0"/>
                  </a:lnTo>
                  <a:lnTo>
                    <a:pt x="724407" y="611101"/>
                  </a:lnTo>
                  <a:lnTo>
                    <a:pt x="0" y="611101"/>
                  </a:lnTo>
                  <a:close/>
                </a:path>
              </a:pathLst>
            </a:custGeom>
            <a:solidFill>
              <a:srgbClr val="FF9B10"/>
            </a:solidFill>
          </p:spPr>
        </p:sp>
        <p:sp>
          <p:nvSpPr>
            <p:cNvPr name="TextBox 10" id="10"/>
            <p:cNvSpPr txBox="true"/>
            <p:nvPr/>
          </p:nvSpPr>
          <p:spPr>
            <a:xfrm>
              <a:off x="0" y="-38100"/>
              <a:ext cx="724407" cy="64920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2417248" y="1896604"/>
            <a:ext cx="7900974" cy="3913714"/>
            <a:chOff x="0" y="0"/>
            <a:chExt cx="2080915" cy="1030772"/>
          </a:xfrm>
        </p:grpSpPr>
        <p:sp>
          <p:nvSpPr>
            <p:cNvPr name="Freeform 12" id="12"/>
            <p:cNvSpPr/>
            <p:nvPr/>
          </p:nvSpPr>
          <p:spPr>
            <a:xfrm flipH="false" flipV="false" rot="0">
              <a:off x="0" y="0"/>
              <a:ext cx="2080915" cy="1030772"/>
            </a:xfrm>
            <a:custGeom>
              <a:avLst/>
              <a:gdLst/>
              <a:ahLst/>
              <a:cxnLst/>
              <a:rect r="r" b="b" t="t" l="l"/>
              <a:pathLst>
                <a:path h="1030772" w="2080915">
                  <a:moveTo>
                    <a:pt x="0" y="0"/>
                  </a:moveTo>
                  <a:lnTo>
                    <a:pt x="2080915" y="0"/>
                  </a:lnTo>
                  <a:lnTo>
                    <a:pt x="2080915" y="1030772"/>
                  </a:lnTo>
                  <a:lnTo>
                    <a:pt x="0" y="1030772"/>
                  </a:lnTo>
                  <a:close/>
                </a:path>
              </a:pathLst>
            </a:custGeom>
            <a:solidFill>
              <a:srgbClr val="FF9B10"/>
            </a:solidFill>
          </p:spPr>
        </p:sp>
        <p:sp>
          <p:nvSpPr>
            <p:cNvPr name="TextBox 13" id="13"/>
            <p:cNvSpPr txBox="true"/>
            <p:nvPr/>
          </p:nvSpPr>
          <p:spPr>
            <a:xfrm>
              <a:off x="0" y="-38100"/>
              <a:ext cx="2080915" cy="1068872"/>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1507897" y="2531935"/>
            <a:ext cx="4859837" cy="5272013"/>
          </a:xfrm>
          <a:custGeom>
            <a:avLst/>
            <a:gdLst/>
            <a:ahLst/>
            <a:cxnLst/>
            <a:rect r="r" b="b" t="t" l="l"/>
            <a:pathLst>
              <a:path h="5272013" w="4859837">
                <a:moveTo>
                  <a:pt x="0" y="0"/>
                </a:moveTo>
                <a:lnTo>
                  <a:pt x="4859837" y="0"/>
                </a:lnTo>
                <a:lnTo>
                  <a:pt x="4859837" y="5272013"/>
                </a:lnTo>
                <a:lnTo>
                  <a:pt x="0" y="5272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15" id="15"/>
          <p:cNvSpPr/>
          <p:nvPr/>
        </p:nvSpPr>
        <p:spPr>
          <a:xfrm flipH="false" flipV="false" rot="0">
            <a:off x="1953604" y="4779428"/>
            <a:ext cx="4368996" cy="4114800"/>
          </a:xfrm>
          <a:custGeom>
            <a:avLst/>
            <a:gdLst/>
            <a:ahLst/>
            <a:cxnLst/>
            <a:rect r="r" b="b" t="t" l="l"/>
            <a:pathLst>
              <a:path h="4114800" w="4368996">
                <a:moveTo>
                  <a:pt x="0" y="0"/>
                </a:moveTo>
                <a:lnTo>
                  <a:pt x="4368997" y="0"/>
                </a:lnTo>
                <a:lnTo>
                  <a:pt x="436899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141270" y="1573536"/>
            <a:ext cx="9626607" cy="1910212"/>
          </a:xfrm>
          <a:prstGeom prst="rect">
            <a:avLst/>
          </a:prstGeom>
        </p:spPr>
        <p:txBody>
          <a:bodyPr anchor="t" rtlCol="false" tIns="0" lIns="0" bIns="0" rIns="0">
            <a:spAutoFit/>
          </a:bodyPr>
          <a:lstStyle/>
          <a:p>
            <a:pPr algn="ctr">
              <a:lnSpc>
                <a:spcPts val="15457"/>
              </a:lnSpc>
              <a:spcBef>
                <a:spcPct val="0"/>
              </a:spcBef>
            </a:pPr>
            <a:r>
              <a:rPr lang="en-US" sz="11040" spc="-507">
                <a:solidFill>
                  <a:srgbClr val="08303A"/>
                </a:solidFill>
                <a:latin typeface="Raleway Medium"/>
                <a:ea typeface="Raleway Medium"/>
                <a:cs typeface="Raleway Medium"/>
                <a:sym typeface="Raleway Medium"/>
              </a:rPr>
              <a:t>Key Insights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8303A"/>
        </a:solidFill>
      </p:bgPr>
    </p:bg>
    <p:spTree>
      <p:nvGrpSpPr>
        <p:cNvPr id="1" name=""/>
        <p:cNvGrpSpPr/>
        <p:nvPr/>
      </p:nvGrpSpPr>
      <p:grpSpPr>
        <a:xfrm>
          <a:off x="0" y="0"/>
          <a:ext cx="0" cy="0"/>
          <a:chOff x="0" y="0"/>
          <a:chExt cx="0" cy="0"/>
        </a:xfrm>
      </p:grpSpPr>
      <p:sp>
        <p:nvSpPr>
          <p:cNvPr name="Freeform 2" id="2"/>
          <p:cNvSpPr/>
          <p:nvPr/>
        </p:nvSpPr>
        <p:spPr>
          <a:xfrm flipH="false" flipV="false" rot="0">
            <a:off x="10277220" y="1797920"/>
            <a:ext cx="6982080" cy="6691160"/>
          </a:xfrm>
          <a:custGeom>
            <a:avLst/>
            <a:gdLst/>
            <a:ahLst/>
            <a:cxnLst/>
            <a:rect r="r" b="b" t="t" l="l"/>
            <a:pathLst>
              <a:path h="6691160" w="6982080">
                <a:moveTo>
                  <a:pt x="0" y="0"/>
                </a:moveTo>
                <a:lnTo>
                  <a:pt x="6982080" y="0"/>
                </a:lnTo>
                <a:lnTo>
                  <a:pt x="6982080" y="6691160"/>
                </a:lnTo>
                <a:lnTo>
                  <a:pt x="0" y="6691160"/>
                </a:lnTo>
                <a:lnTo>
                  <a:pt x="0" y="0"/>
                </a:lnTo>
                <a:close/>
              </a:path>
            </a:pathLst>
          </a:custGeom>
          <a:blipFill>
            <a:blip r:embed="rId2"/>
            <a:stretch>
              <a:fillRect l="0" t="0" r="0" b="0"/>
            </a:stretch>
          </a:blipFill>
        </p:spPr>
      </p:sp>
      <p:sp>
        <p:nvSpPr>
          <p:cNvPr name="TextBox 3" id="3"/>
          <p:cNvSpPr txBox="true"/>
          <p:nvPr/>
        </p:nvSpPr>
        <p:spPr>
          <a:xfrm rot="0">
            <a:off x="1219200" y="2523955"/>
            <a:ext cx="6692096" cy="2120068"/>
          </a:xfrm>
          <a:prstGeom prst="rect">
            <a:avLst/>
          </a:prstGeom>
        </p:spPr>
        <p:txBody>
          <a:bodyPr anchor="t" rtlCol="false" tIns="0" lIns="0" bIns="0" rIns="0">
            <a:spAutoFit/>
          </a:bodyPr>
          <a:lstStyle/>
          <a:p>
            <a:pPr algn="l" marL="0" indent="0" lvl="1">
              <a:lnSpc>
                <a:spcPts val="8010"/>
              </a:lnSpc>
            </a:pPr>
            <a:r>
              <a:rPr lang="en-US" sz="8900" spc="-409">
                <a:solidFill>
                  <a:srgbClr val="FF9B10"/>
                </a:solidFill>
                <a:latin typeface="Raleway Medium"/>
                <a:ea typeface="Raleway Medium"/>
                <a:cs typeface="Raleway Medium"/>
                <a:sym typeface="Raleway Medium"/>
              </a:rPr>
              <a:t>Sales by Product Type</a:t>
            </a:r>
          </a:p>
        </p:txBody>
      </p:sp>
      <p:sp>
        <p:nvSpPr>
          <p:cNvPr name="TextBox 4" id="4"/>
          <p:cNvSpPr txBox="true"/>
          <p:nvPr/>
        </p:nvSpPr>
        <p:spPr>
          <a:xfrm rot="0">
            <a:off x="1219200" y="5376943"/>
            <a:ext cx="7964241" cy="2897639"/>
          </a:xfrm>
          <a:prstGeom prst="rect">
            <a:avLst/>
          </a:prstGeom>
        </p:spPr>
        <p:txBody>
          <a:bodyPr anchor="t" rtlCol="false" tIns="0" lIns="0" bIns="0" rIns="0">
            <a:spAutoFit/>
          </a:bodyPr>
          <a:lstStyle/>
          <a:p>
            <a:pPr algn="just">
              <a:lnSpc>
                <a:spcPts val="4585"/>
              </a:lnSpc>
              <a:spcBef>
                <a:spcPct val="0"/>
              </a:spcBef>
            </a:pPr>
            <a:r>
              <a:rPr lang="en-US" sz="3275">
                <a:solidFill>
                  <a:srgbClr val="FFFFFF"/>
                </a:solidFill>
                <a:latin typeface="Raleway Bold"/>
                <a:ea typeface="Raleway Bold"/>
                <a:cs typeface="Raleway Bold"/>
                <a:sym typeface="Raleway Bold"/>
              </a:rPr>
              <a:t>Cosmetics is the top-selling category</a:t>
            </a:r>
            <a:r>
              <a:rPr lang="en-US" sz="3275">
                <a:solidFill>
                  <a:srgbClr val="FFFFFF"/>
                </a:solidFill>
                <a:latin typeface="Raleway"/>
                <a:ea typeface="Raleway"/>
                <a:cs typeface="Raleway"/>
                <a:sym typeface="Raleway"/>
              </a:rPr>
              <a:t>, followed by Clothes, Beverages, Fruits, and Personal Care. This suggests that Amazon is a strong retailer for a variety of everyday products.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DAGMaU6NMGY</dc:identifier>
  <dcterms:modified xsi:type="dcterms:W3CDTF">2011-08-01T06:04:30Z</dcterms:modified>
  <cp:revision>1</cp:revision>
  <dc:title>Green Modern Analysis of Results Presentation</dc:title>
</cp:coreProperties>
</file>